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93" r:id="rId6"/>
    <p:sldId id="260" r:id="rId7"/>
    <p:sldId id="262" r:id="rId8"/>
    <p:sldId id="263" r:id="rId9"/>
    <p:sldId id="294" r:id="rId10"/>
    <p:sldId id="295" r:id="rId11"/>
    <p:sldId id="296" r:id="rId12"/>
    <p:sldId id="298" r:id="rId13"/>
    <p:sldId id="297" r:id="rId14"/>
    <p:sldId id="264" r:id="rId15"/>
    <p:sldId id="299" r:id="rId16"/>
    <p:sldId id="300" r:id="rId17"/>
    <p:sldId id="301" r:id="rId18"/>
    <p:sldId id="302" r:id="rId19"/>
    <p:sldId id="303" r:id="rId20"/>
    <p:sldId id="304" r:id="rId21"/>
    <p:sldId id="305" r:id="rId22"/>
    <p:sldId id="306" r:id="rId23"/>
    <p:sldId id="308" r:id="rId24"/>
    <p:sldId id="307" r:id="rId25"/>
    <p:sldId id="271" r:id="rId26"/>
    <p:sldId id="272" r:id="rId27"/>
    <p:sldId id="273" r:id="rId28"/>
    <p:sldId id="274" r:id="rId29"/>
    <p:sldId id="283" r:id="rId30"/>
    <p:sldId id="291" r:id="rId31"/>
    <p:sldId id="292"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jki68jEo07znaLbHFj2Dkcc6L4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2019D8-29C9-420C-B949-FCBAE687192A}">
  <a:tblStyle styleId="{6A2019D8-29C9-420C-B949-FCBAE687192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67" autoAdjust="0"/>
  </p:normalViewPr>
  <p:slideViewPr>
    <p:cSldViewPr snapToGrid="0">
      <p:cViewPr>
        <p:scale>
          <a:sx n="63" d="100"/>
          <a:sy n="63"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10</a:t>
            </a:fld>
            <a:endParaRPr dirty="0"/>
          </a:p>
        </p:txBody>
      </p:sp>
    </p:spTree>
    <p:extLst>
      <p:ext uri="{BB962C8B-B14F-4D97-AF65-F5344CB8AC3E}">
        <p14:creationId xmlns:p14="http://schemas.microsoft.com/office/powerpoint/2010/main" val="47713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11</a:t>
            </a:fld>
            <a:endParaRPr dirty="0"/>
          </a:p>
        </p:txBody>
      </p:sp>
    </p:spTree>
    <p:extLst>
      <p:ext uri="{BB962C8B-B14F-4D97-AF65-F5344CB8AC3E}">
        <p14:creationId xmlns:p14="http://schemas.microsoft.com/office/powerpoint/2010/main" val="52972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a:t>
            </a:fld>
            <a:endParaRPr dirty="0"/>
          </a:p>
        </p:txBody>
      </p:sp>
    </p:spTree>
    <p:extLst>
      <p:ext uri="{BB962C8B-B14F-4D97-AF65-F5344CB8AC3E}">
        <p14:creationId xmlns:p14="http://schemas.microsoft.com/office/powerpoint/2010/main" val="397663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a:t>
            </a:fld>
            <a:endParaRPr dirty="0"/>
          </a:p>
        </p:txBody>
      </p:sp>
    </p:spTree>
    <p:extLst>
      <p:ext uri="{BB962C8B-B14F-4D97-AF65-F5344CB8AC3E}">
        <p14:creationId xmlns:p14="http://schemas.microsoft.com/office/powerpoint/2010/main" val="112376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sz="1200" dirty="0">
                <a:solidFill>
                  <a:schemeClr val="lt1"/>
                </a:solidFill>
                <a:latin typeface="Calibri"/>
                <a:cs typeface="Calibri"/>
              </a:rPr>
              <a:t>Executive VP for Operation followed by Executive Deputy Commissioner</a:t>
            </a: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15</a:t>
            </a:fld>
            <a:endParaRPr dirty="0"/>
          </a:p>
        </p:txBody>
      </p:sp>
    </p:spTree>
    <p:extLst>
      <p:ext uri="{BB962C8B-B14F-4D97-AF65-F5344CB8AC3E}">
        <p14:creationId xmlns:p14="http://schemas.microsoft.com/office/powerpoint/2010/main" val="451721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dirty="0">
                <a:solidFill>
                  <a:schemeClr val="lt1"/>
                </a:solidFill>
                <a:latin typeface="Calibri"/>
                <a:cs typeface="Calibri"/>
              </a:rPr>
              <a:t>Deputy Commissioner - Bureau of Customer Services</a:t>
            </a:r>
            <a:r>
              <a:rPr lang="en-US" sz="1200" dirty="0">
                <a:solidFill>
                  <a:schemeClr val="lt1"/>
                </a:solidFill>
                <a:latin typeface="Calibri"/>
                <a:cs typeface="Calibri"/>
                <a:sym typeface="Calibri"/>
              </a:rPr>
              <a:t> followed by Deputy Commissioner – Water and Sewer Operations</a:t>
            </a:r>
          </a:p>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dirty="0"/>
          </a:p>
        </p:txBody>
      </p:sp>
    </p:spTree>
    <p:extLst>
      <p:ext uri="{BB962C8B-B14F-4D97-AF65-F5344CB8AC3E}">
        <p14:creationId xmlns:p14="http://schemas.microsoft.com/office/powerpoint/2010/main" val="1021345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dirty="0"/>
              <a:t>Inter-Agency Data Manager followed by City Medical Specialist – Bureau of Tuberculosis Control</a:t>
            </a: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17</a:t>
            </a:fld>
            <a:endParaRPr dirty="0"/>
          </a:p>
        </p:txBody>
      </p:sp>
    </p:spTree>
    <p:extLst>
      <p:ext uri="{BB962C8B-B14F-4D97-AF65-F5344CB8AC3E}">
        <p14:creationId xmlns:p14="http://schemas.microsoft.com/office/powerpoint/2010/main" val="408545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dirty="0"/>
          </a:p>
        </p:txBody>
      </p:sp>
    </p:spTree>
    <p:extLst>
      <p:ext uri="{BB962C8B-B14F-4D97-AF65-F5344CB8AC3E}">
        <p14:creationId xmlns:p14="http://schemas.microsoft.com/office/powerpoint/2010/main" val="250535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19</a:t>
            </a:fld>
            <a:endParaRPr dirty="0"/>
          </a:p>
        </p:txBody>
      </p:sp>
    </p:spTree>
    <p:extLst>
      <p:ext uri="{BB962C8B-B14F-4D97-AF65-F5344CB8AC3E}">
        <p14:creationId xmlns:p14="http://schemas.microsoft.com/office/powerpoint/2010/main" val="244384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20</a:t>
            </a:fld>
            <a:endParaRPr dirty="0"/>
          </a:p>
        </p:txBody>
      </p:sp>
    </p:spTree>
    <p:extLst>
      <p:ext uri="{BB962C8B-B14F-4D97-AF65-F5344CB8AC3E}">
        <p14:creationId xmlns:p14="http://schemas.microsoft.com/office/powerpoint/2010/main" val="3728369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21</a:t>
            </a:fld>
            <a:endParaRPr dirty="0"/>
          </a:p>
        </p:txBody>
      </p:sp>
    </p:spTree>
    <p:extLst>
      <p:ext uri="{BB962C8B-B14F-4D97-AF65-F5344CB8AC3E}">
        <p14:creationId xmlns:p14="http://schemas.microsoft.com/office/powerpoint/2010/main" val="3024737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22</a:t>
            </a:fld>
            <a:endParaRPr dirty="0"/>
          </a:p>
        </p:txBody>
      </p:sp>
    </p:spTree>
    <p:extLst>
      <p:ext uri="{BB962C8B-B14F-4D97-AF65-F5344CB8AC3E}">
        <p14:creationId xmlns:p14="http://schemas.microsoft.com/office/powerpoint/2010/main" val="1072522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23</a:t>
            </a:fld>
            <a:endParaRPr dirty="0"/>
          </a:p>
        </p:txBody>
      </p:sp>
    </p:spTree>
    <p:extLst>
      <p:ext uri="{BB962C8B-B14F-4D97-AF65-F5344CB8AC3E}">
        <p14:creationId xmlns:p14="http://schemas.microsoft.com/office/powerpoint/2010/main" val="332713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24</a:t>
            </a:fld>
            <a:endParaRPr dirty="0"/>
          </a:p>
        </p:txBody>
      </p:sp>
    </p:spTree>
    <p:extLst>
      <p:ext uri="{BB962C8B-B14F-4D97-AF65-F5344CB8AC3E}">
        <p14:creationId xmlns:p14="http://schemas.microsoft.com/office/powerpoint/2010/main" val="367024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53" name="Google Shape;253;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62" name="Google Shape;26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26</a:t>
            </a:fld>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71" name="Google Shape;271;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27</a:t>
            </a:fld>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80" name="Google Shape;2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28</a:t>
            </a:fld>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361" name="Google Shape;361;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29</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967bf86a3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5967bf86a3_2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64" name="Google Shape;464;g5967bf86a3_2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79" name="Google Shape;47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31</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a:t>
            </a:fld>
            <a:endParaRPr dirty="0"/>
          </a:p>
        </p:txBody>
      </p:sp>
    </p:spTree>
    <p:extLst>
      <p:ext uri="{BB962C8B-B14F-4D97-AF65-F5344CB8AC3E}">
        <p14:creationId xmlns:p14="http://schemas.microsoft.com/office/powerpoint/2010/main" val="31262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28" name="Google Shape;12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0" name="Google Shape;15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9</a:t>
            </a:fld>
            <a:endParaRPr dirty="0"/>
          </a:p>
        </p:txBody>
      </p:sp>
    </p:spTree>
    <p:extLst>
      <p:ext uri="{BB962C8B-B14F-4D97-AF65-F5344CB8AC3E}">
        <p14:creationId xmlns:p14="http://schemas.microsoft.com/office/powerpoint/2010/main" val="75979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flickr.com/photos/44313045@N08/6290270129/"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new-york-city/new-york-city-current-job-posting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opendata.cityofnewyork.u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D10"/>
        </a:solidFill>
        <a:effectLst/>
      </p:bgPr>
    </p:bg>
    <p:spTree>
      <p:nvGrpSpPr>
        <p:cNvPr id="1" name="Shape 87"/>
        <p:cNvGrpSpPr/>
        <p:nvPr/>
      </p:nvGrpSpPr>
      <p:grpSpPr>
        <a:xfrm>
          <a:off x="0" y="0"/>
          <a:ext cx="0" cy="0"/>
          <a:chOff x="0" y="0"/>
          <a:chExt cx="0" cy="0"/>
        </a:xfrm>
      </p:grpSpPr>
      <p:pic>
        <p:nvPicPr>
          <p:cNvPr id="13" name="Picture 12">
            <a:extLst>
              <a:ext uri="{FF2B5EF4-FFF2-40B4-BE49-F238E27FC236}">
                <a16:creationId xmlns:a16="http://schemas.microsoft.com/office/drawing/2014/main" id="{BB2D6AE8-BE7F-4517-BAD4-0EA267B1FF4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
            <a:ext cx="12192000" cy="6858001"/>
          </a:xfrm>
          <a:prstGeom prst="rect">
            <a:avLst/>
          </a:prstGeom>
        </p:spPr>
      </p:pic>
      <p:sp>
        <p:nvSpPr>
          <p:cNvPr id="18" name="Title 1">
            <a:extLst>
              <a:ext uri="{FF2B5EF4-FFF2-40B4-BE49-F238E27FC236}">
                <a16:creationId xmlns:a16="http://schemas.microsoft.com/office/drawing/2014/main" id="{A993778E-DFE7-44F7-92B3-6DA357C4EF97}"/>
              </a:ext>
            </a:extLst>
          </p:cNvPr>
          <p:cNvSpPr txBox="1">
            <a:spLocks/>
          </p:cNvSpPr>
          <p:nvPr/>
        </p:nvSpPr>
        <p:spPr>
          <a:xfrm>
            <a:off x="187960" y="121191"/>
            <a:ext cx="4892040" cy="1236440"/>
          </a:xfrm>
          <a:prstGeom prst="rect">
            <a:avLst/>
          </a:prstGeom>
          <a:noFill/>
        </p:spPr>
        <p:txBody>
          <a:bodyPr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libri" panose="020F0502020204030204" pitchFamily="34" charset="0"/>
                <a:cs typeface="Calibri" panose="020F0502020204030204" pitchFamily="34" charset="0"/>
              </a:rPr>
              <a:t>Analysis of New York City Current Job Postings</a:t>
            </a:r>
            <a:br>
              <a:rPr lang="en-US" sz="2700" dirty="0"/>
            </a:br>
            <a:endParaRPr lang="en-US" sz="3200" dirty="0"/>
          </a:p>
        </p:txBody>
      </p:sp>
      <p:sp>
        <p:nvSpPr>
          <p:cNvPr id="19" name="Subtitle 2">
            <a:extLst>
              <a:ext uri="{FF2B5EF4-FFF2-40B4-BE49-F238E27FC236}">
                <a16:creationId xmlns:a16="http://schemas.microsoft.com/office/drawing/2014/main" id="{E0BCC4E8-E769-4B3E-B9ED-845CD87211D8}"/>
              </a:ext>
            </a:extLst>
          </p:cNvPr>
          <p:cNvSpPr txBox="1">
            <a:spLocks/>
          </p:cNvSpPr>
          <p:nvPr/>
        </p:nvSpPr>
        <p:spPr>
          <a:xfrm>
            <a:off x="187960" y="918435"/>
            <a:ext cx="3276600" cy="56038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alibri" panose="020F0502020204030204" pitchFamily="34" charset="0"/>
                <a:cs typeface="Calibri" panose="020F0502020204030204" pitchFamily="34" charset="0"/>
              </a:rPr>
              <a:t>HIMADRI TEWARI</a:t>
            </a:r>
          </a:p>
          <a:p>
            <a:pPr marL="0" indent="0">
              <a:buNone/>
            </a:pPr>
            <a:r>
              <a:rPr lang="en-US" sz="2000" dirty="0">
                <a:latin typeface="Calibri" panose="020F0502020204030204" pitchFamily="34" charset="0"/>
                <a:cs typeface="Calibri" panose="020F0502020204030204" pitchFamily="34" charset="0"/>
              </a:rPr>
              <a:t>IST-652 SUMMER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168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Data Comparison – Salary Frequency</a:t>
            </a:r>
            <a:endParaRPr b="1" dirty="0">
              <a:solidFill>
                <a:schemeClr val="lt1"/>
              </a:solidFill>
            </a:endParaRPr>
          </a:p>
        </p:txBody>
      </p:sp>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791895" cy="1141667"/>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posting for annual salary frequency is more than Hourly and Daily</a:t>
            </a:r>
            <a:endParaRPr sz="2000" b="0" i="0" u="none" strike="noStrike" cap="none"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Calibri"/>
                <a:ea typeface="Calibri"/>
                <a:cs typeface="Calibri"/>
                <a:sym typeface="Calibri"/>
              </a:rPr>
              <a:t>	</a:t>
            </a:r>
            <a:endParaRPr sz="2000" b="0"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7B10C06-213E-4926-91F9-713351DB91B2}"/>
              </a:ext>
            </a:extLst>
          </p:cNvPr>
          <p:cNvPicPr>
            <a:picLocks noChangeAspect="1"/>
          </p:cNvPicPr>
          <p:nvPr/>
        </p:nvPicPr>
        <p:blipFill>
          <a:blip r:embed="rId4">
            <a:alphaModFix/>
          </a:blip>
          <a:stretch>
            <a:fillRect/>
          </a:stretch>
        </p:blipFill>
        <p:spPr>
          <a:xfrm>
            <a:off x="4188855" y="1359692"/>
            <a:ext cx="7383780" cy="503439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094709343"/>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168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Top Agency Count</a:t>
            </a:r>
            <a:endParaRPr b="1" dirty="0">
              <a:solidFill>
                <a:schemeClr val="lt1"/>
              </a:solidFill>
            </a:endParaRPr>
          </a:p>
        </p:txBody>
      </p:sp>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791895" cy="1141667"/>
          </a:xfrm>
          <a:prstGeom prst="rect">
            <a:avLst/>
          </a:prstGeom>
          <a:noFill/>
          <a:ln>
            <a:noFill/>
          </a:ln>
        </p:spPr>
        <p:txBody>
          <a:bodyPr spcFirstLastPara="1" wrap="square" lIns="91425" tIns="45700" rIns="91425" bIns="45700" anchor="t" anchorCtr="0">
            <a:noAutofit/>
          </a:bodyPr>
          <a:lstStyle/>
          <a:p>
            <a:pPr marL="457200" indent="-355600" algn="just">
              <a:lnSpc>
                <a:spcPct val="90000"/>
              </a:lnSpc>
              <a:buClr>
                <a:schemeClr val="lt1"/>
              </a:buClr>
              <a:buSzPts val="2000"/>
              <a:buFont typeface="Calibri"/>
              <a:buChar char="●"/>
            </a:pPr>
            <a:r>
              <a:rPr lang="en-US" sz="2000" dirty="0">
                <a:solidFill>
                  <a:schemeClr val="lt1"/>
                </a:solidFill>
                <a:latin typeface="Calibri"/>
                <a:cs typeface="Calibri"/>
              </a:rPr>
              <a:t>Department of Environment Protection is the top agency  followed by the Department of Health/Mental Hygiene and Department of Design and Construction</a:t>
            </a:r>
            <a:r>
              <a:rPr lang="en-US" sz="2000" dirty="0">
                <a:solidFill>
                  <a:schemeClr val="lt1"/>
                </a:solidFill>
                <a:latin typeface="Calibri"/>
                <a:cs typeface="Calibri"/>
                <a:sym typeface="Calibri"/>
              </a:rPr>
              <a:t>	</a:t>
            </a:r>
            <a:endParaRPr sz="2000" dirty="0">
              <a:solidFill>
                <a:schemeClr val="lt1"/>
              </a:solidFill>
              <a:latin typeface="Calibri"/>
              <a:cs typeface="Calibri"/>
              <a:sym typeface="Calibri"/>
            </a:endParaRPr>
          </a:p>
        </p:txBody>
      </p:sp>
      <p:pic>
        <p:nvPicPr>
          <p:cNvPr id="2" name="Picture 1">
            <a:extLst>
              <a:ext uri="{FF2B5EF4-FFF2-40B4-BE49-F238E27FC236}">
                <a16:creationId xmlns:a16="http://schemas.microsoft.com/office/drawing/2014/main" id="{FF2F71B6-7CC5-436A-A6D6-EBDC5CABC271}"/>
              </a:ext>
            </a:extLst>
          </p:cNvPr>
          <p:cNvPicPr>
            <a:picLocks noChangeAspect="1"/>
          </p:cNvPicPr>
          <p:nvPr/>
        </p:nvPicPr>
        <p:blipFill>
          <a:blip r:embed="rId3">
            <a:alphaModFix/>
          </a:blip>
          <a:stretch>
            <a:fillRect/>
          </a:stretch>
        </p:blipFill>
        <p:spPr>
          <a:xfrm>
            <a:off x="4318000" y="1282674"/>
            <a:ext cx="7277996" cy="5188431"/>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64067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333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Top Civil Service Title</a:t>
            </a:r>
            <a:endParaRPr b="1" dirty="0">
              <a:solidFill>
                <a:schemeClr val="lt1"/>
              </a:solidFill>
            </a:endParaRPr>
          </a:p>
        </p:txBody>
      </p:sp>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791895" cy="1141667"/>
          </a:xfrm>
          <a:prstGeom prst="rect">
            <a:avLst/>
          </a:prstGeom>
          <a:noFill/>
          <a:ln>
            <a:noFill/>
          </a:ln>
        </p:spPr>
        <p:txBody>
          <a:bodyPr spcFirstLastPara="1" wrap="square" lIns="91425" tIns="45700" rIns="91425" bIns="45700" anchor="t" anchorCtr="0">
            <a:noAutofit/>
          </a:bodyPr>
          <a:lstStyle/>
          <a:p>
            <a:pPr marL="457200" indent="-355600" algn="just">
              <a:lnSpc>
                <a:spcPct val="90000"/>
              </a:lnSpc>
              <a:buClr>
                <a:schemeClr val="lt1"/>
              </a:buClr>
              <a:buSzPts val="2000"/>
              <a:buFont typeface="Calibri"/>
              <a:buChar char="●"/>
            </a:pPr>
            <a:r>
              <a:rPr lang="en-US" sz="2000" dirty="0">
                <a:solidFill>
                  <a:schemeClr val="lt1"/>
                </a:solidFill>
                <a:latin typeface="Calibri"/>
                <a:cs typeface="Calibri"/>
              </a:rPr>
              <a:t>Community Coordinator got the highest count followed by Agency Attorney and Civil Engineer</a:t>
            </a:r>
            <a:endParaRPr sz="2000" dirty="0">
              <a:solidFill>
                <a:schemeClr val="lt1"/>
              </a:solidFill>
              <a:latin typeface="Calibri"/>
              <a:cs typeface="Calibri"/>
              <a:sym typeface="Calibri"/>
            </a:endParaRPr>
          </a:p>
        </p:txBody>
      </p:sp>
      <p:pic>
        <p:nvPicPr>
          <p:cNvPr id="3" name="Picture 2">
            <a:extLst>
              <a:ext uri="{FF2B5EF4-FFF2-40B4-BE49-F238E27FC236}">
                <a16:creationId xmlns:a16="http://schemas.microsoft.com/office/drawing/2014/main" id="{806DB35D-4CB3-4888-B7C2-458F3BA1260B}"/>
              </a:ext>
            </a:extLst>
          </p:cNvPr>
          <p:cNvPicPr>
            <a:picLocks noChangeAspect="1"/>
          </p:cNvPicPr>
          <p:nvPr/>
        </p:nvPicPr>
        <p:blipFill>
          <a:blip r:embed="rId4">
            <a:alphaModFix/>
          </a:blip>
          <a:stretch>
            <a:fillRect/>
          </a:stretch>
        </p:blipFill>
        <p:spPr>
          <a:xfrm>
            <a:off x="4643120" y="1244115"/>
            <a:ext cx="7039292" cy="5265550"/>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2866863365"/>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333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Top Business </a:t>
            </a:r>
            <a:r>
              <a:rPr lang="en-US" b="1" dirty="0" err="1">
                <a:solidFill>
                  <a:schemeClr val="lt1"/>
                </a:solidFill>
              </a:rPr>
              <a:t>Ttitle</a:t>
            </a:r>
            <a:endParaRPr b="1" dirty="0">
              <a:solidFill>
                <a:schemeClr val="lt1"/>
              </a:solidFill>
            </a:endParaRPr>
          </a:p>
        </p:txBody>
      </p:sp>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904914" cy="1141667"/>
          </a:xfrm>
          <a:prstGeom prst="rect">
            <a:avLst/>
          </a:prstGeom>
          <a:noFill/>
          <a:ln>
            <a:noFill/>
          </a:ln>
        </p:spPr>
        <p:txBody>
          <a:bodyPr spcFirstLastPara="1" wrap="square" lIns="91425" tIns="45700" rIns="91425" bIns="45700" anchor="t" anchorCtr="0">
            <a:noAutofit/>
          </a:bodyPr>
          <a:lstStyle/>
          <a:p>
            <a:pPr marL="457200" lvl="0" indent="-355600">
              <a:lnSpc>
                <a:spcPct val="90000"/>
              </a:lnSpc>
              <a:buClr>
                <a:schemeClr val="lt1"/>
              </a:buClr>
              <a:buSzPts val="2000"/>
              <a:buFont typeface="Calibri"/>
              <a:buChar char="●"/>
            </a:pPr>
            <a:r>
              <a:rPr lang="en-US" sz="2000" dirty="0">
                <a:solidFill>
                  <a:schemeClr val="lt1"/>
                </a:solidFill>
                <a:latin typeface="Calibri"/>
                <a:cs typeface="Calibri"/>
              </a:rPr>
              <a:t>Project Manager got the highest count. Assistant Civil Engineer and Accountable Manager got the same count. Then followed by Engineering Technician 1 and Director.</a:t>
            </a:r>
            <a:r>
              <a:rPr lang="en-US" sz="2000" b="0" i="0" u="none" strike="noStrike" cap="none" dirty="0">
                <a:solidFill>
                  <a:schemeClr val="lt1"/>
                </a:solidFill>
                <a:latin typeface="Calibri"/>
                <a:ea typeface="Calibri"/>
                <a:cs typeface="Calibri"/>
                <a:sym typeface="Calibri"/>
              </a:rPr>
              <a:t>	</a:t>
            </a:r>
            <a:endParaRPr sz="2000" b="0" i="0" u="none" strike="noStrike" cap="none"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219A511-63A2-4618-8CB3-A3BA5137ACA9}"/>
              </a:ext>
            </a:extLst>
          </p:cNvPr>
          <p:cNvPicPr>
            <a:picLocks noChangeAspect="1"/>
          </p:cNvPicPr>
          <p:nvPr/>
        </p:nvPicPr>
        <p:blipFill>
          <a:blip r:embed="rId3">
            <a:alphaModFix/>
          </a:blip>
          <a:stretch>
            <a:fillRect/>
          </a:stretch>
        </p:blipFill>
        <p:spPr>
          <a:xfrm>
            <a:off x="4450080" y="1118132"/>
            <a:ext cx="7158750" cy="5517516"/>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207384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330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4" name="Google Shape;174;p7"/>
          <p:cNvSpPr txBox="1"/>
          <p:nvPr/>
        </p:nvSpPr>
        <p:spPr>
          <a:xfrm>
            <a:off x="161381" y="2754266"/>
            <a:ext cx="4362597" cy="1838135"/>
          </a:xfrm>
          <a:prstGeom prst="rect">
            <a:avLst/>
          </a:prstGeom>
          <a:noFill/>
          <a:ln>
            <a:noFill/>
          </a:ln>
        </p:spPr>
        <p:txBody>
          <a:bodyPr spcFirstLastPara="1" wrap="square" lIns="91425" tIns="45700" rIns="91425" bIns="45700" anchor="t" anchorCtr="0">
            <a:noAutofit/>
          </a:bodyPr>
          <a:lstStyle/>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rPr>
              <a:t>Architecture has the highest job posting followed by Engineering, Planning and then Data</a:t>
            </a:r>
            <a:r>
              <a:rPr lang="en-US" sz="2000" dirty="0">
                <a:solidFill>
                  <a:schemeClr val="lt1"/>
                </a:solidFill>
                <a:latin typeface="Calibri"/>
                <a:cs typeface="Calibri"/>
                <a:sym typeface="Calibri"/>
              </a:rPr>
              <a:t>	</a:t>
            </a:r>
            <a:endParaRPr sz="2000" dirty="0">
              <a:solidFill>
                <a:schemeClr val="lt1"/>
              </a:solidFill>
              <a:latin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Top Job Categories</a:t>
            </a:r>
            <a:endParaRPr b="1" dirty="0">
              <a:solidFill>
                <a:schemeClr val="lt1"/>
              </a:solidFill>
            </a:endParaRPr>
          </a:p>
        </p:txBody>
      </p:sp>
      <p:pic>
        <p:nvPicPr>
          <p:cNvPr id="2" name="Picture 1">
            <a:extLst>
              <a:ext uri="{FF2B5EF4-FFF2-40B4-BE49-F238E27FC236}">
                <a16:creationId xmlns:a16="http://schemas.microsoft.com/office/drawing/2014/main" id="{FD37B64F-248C-47D6-8C1F-49B8BC0E6EDF}"/>
              </a:ext>
            </a:extLst>
          </p:cNvPr>
          <p:cNvPicPr>
            <a:picLocks noChangeAspect="1"/>
          </p:cNvPicPr>
          <p:nvPr/>
        </p:nvPicPr>
        <p:blipFill>
          <a:blip r:embed="rId3">
            <a:alphaModFix/>
          </a:blip>
          <a:stretch>
            <a:fillRect/>
          </a:stretch>
        </p:blipFill>
        <p:spPr>
          <a:xfrm>
            <a:off x="5002641" y="868140"/>
            <a:ext cx="6891966" cy="5552979"/>
          </a:xfrm>
          <a:prstGeom prst="roundRect">
            <a:avLst>
              <a:gd name="adj" fmla="val 16667"/>
            </a:avLst>
          </a:prstGeom>
          <a:noFill/>
          <a:ln>
            <a:noFill/>
          </a:ln>
          <a:effectLst>
            <a:reflection stA="50000" endPos="30000" dist="38100" dir="5400000" fadeDir="5400012"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Highest Annual Salary Business Title</a:t>
            </a:r>
            <a:endParaRPr b="1" dirty="0">
              <a:solidFill>
                <a:schemeClr val="lt1"/>
              </a:solidFill>
            </a:endParaRPr>
          </a:p>
        </p:txBody>
      </p:sp>
      <p:pic>
        <p:nvPicPr>
          <p:cNvPr id="3" name="Picture 2">
            <a:extLst>
              <a:ext uri="{FF2B5EF4-FFF2-40B4-BE49-F238E27FC236}">
                <a16:creationId xmlns:a16="http://schemas.microsoft.com/office/drawing/2014/main" id="{00624FA8-5F14-4B5D-9918-CDCE435646E3}"/>
              </a:ext>
            </a:extLst>
          </p:cNvPr>
          <p:cNvPicPr>
            <a:picLocks noChangeAspect="1"/>
          </p:cNvPicPr>
          <p:nvPr/>
        </p:nvPicPr>
        <p:blipFill>
          <a:blip r:embed="rId3">
            <a:alphaModFix/>
          </a:blip>
          <a:stretch>
            <a:fillRect/>
          </a:stretch>
        </p:blipFill>
        <p:spPr>
          <a:xfrm>
            <a:off x="886968" y="1214254"/>
            <a:ext cx="10688138" cy="4985729"/>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293798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Low Annual Salary Business Title</a:t>
            </a:r>
            <a:endParaRPr b="1" dirty="0">
              <a:solidFill>
                <a:schemeClr val="lt1"/>
              </a:solidFill>
            </a:endParaRPr>
          </a:p>
        </p:txBody>
      </p:sp>
      <p:pic>
        <p:nvPicPr>
          <p:cNvPr id="4" name="Picture 3">
            <a:extLst>
              <a:ext uri="{FF2B5EF4-FFF2-40B4-BE49-F238E27FC236}">
                <a16:creationId xmlns:a16="http://schemas.microsoft.com/office/drawing/2014/main" id="{13E2C600-78FB-48EF-B94E-267901F5DDC2}"/>
              </a:ext>
            </a:extLst>
          </p:cNvPr>
          <p:cNvPicPr>
            <a:picLocks noChangeAspect="1"/>
          </p:cNvPicPr>
          <p:nvPr/>
        </p:nvPicPr>
        <p:blipFill>
          <a:blip r:embed="rId4">
            <a:alphaModFix/>
          </a:blip>
          <a:stretch>
            <a:fillRect/>
          </a:stretch>
        </p:blipFill>
        <p:spPr>
          <a:xfrm>
            <a:off x="655475" y="1214254"/>
            <a:ext cx="10988106" cy="5296972"/>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861276372"/>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High Hourly Salary Business Title</a:t>
            </a:r>
            <a:endParaRPr b="1" dirty="0">
              <a:solidFill>
                <a:schemeClr val="lt1"/>
              </a:solidFill>
            </a:endParaRPr>
          </a:p>
        </p:txBody>
      </p:sp>
      <p:pic>
        <p:nvPicPr>
          <p:cNvPr id="4" name="Picture 3">
            <a:extLst>
              <a:ext uri="{FF2B5EF4-FFF2-40B4-BE49-F238E27FC236}">
                <a16:creationId xmlns:a16="http://schemas.microsoft.com/office/drawing/2014/main" id="{76AFE0EC-AA30-4756-8F99-E9F5FD370919}"/>
              </a:ext>
            </a:extLst>
          </p:cNvPr>
          <p:cNvPicPr>
            <a:picLocks noChangeAspect="1"/>
          </p:cNvPicPr>
          <p:nvPr/>
        </p:nvPicPr>
        <p:blipFill>
          <a:blip r:embed="rId3">
            <a:alphaModFix/>
          </a:blip>
          <a:stretch>
            <a:fillRect/>
          </a:stretch>
        </p:blipFill>
        <p:spPr>
          <a:xfrm>
            <a:off x="674174" y="1088588"/>
            <a:ext cx="10950707" cy="5294624"/>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422961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Low Hourly Salary Business Title</a:t>
            </a:r>
            <a:endParaRPr b="1" dirty="0">
              <a:solidFill>
                <a:schemeClr val="lt1"/>
              </a:solidFill>
            </a:endParaRPr>
          </a:p>
        </p:txBody>
      </p:sp>
      <p:pic>
        <p:nvPicPr>
          <p:cNvPr id="4" name="Picture 3">
            <a:extLst>
              <a:ext uri="{FF2B5EF4-FFF2-40B4-BE49-F238E27FC236}">
                <a16:creationId xmlns:a16="http://schemas.microsoft.com/office/drawing/2014/main" id="{47E7AFD5-D056-4D5A-AFBA-172C2670ACA5}"/>
              </a:ext>
            </a:extLst>
          </p:cNvPr>
          <p:cNvPicPr>
            <a:picLocks noChangeAspect="1"/>
          </p:cNvPicPr>
          <p:nvPr/>
        </p:nvPicPr>
        <p:blipFill>
          <a:blip r:embed="rId4">
            <a:alphaModFix/>
          </a:blip>
          <a:stretch>
            <a:fillRect/>
          </a:stretch>
        </p:blipFill>
        <p:spPr>
          <a:xfrm>
            <a:off x="413142" y="1095174"/>
            <a:ext cx="11373612" cy="5241478"/>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647204593"/>
      </p:ext>
    </p:extLst>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330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High Daily Salary Business Title</a:t>
            </a:r>
            <a:endParaRPr b="1" dirty="0">
              <a:solidFill>
                <a:schemeClr val="lt1"/>
              </a:solidFill>
            </a:endParaRPr>
          </a:p>
        </p:txBody>
      </p:sp>
      <p:pic>
        <p:nvPicPr>
          <p:cNvPr id="3" name="Picture 2">
            <a:extLst>
              <a:ext uri="{FF2B5EF4-FFF2-40B4-BE49-F238E27FC236}">
                <a16:creationId xmlns:a16="http://schemas.microsoft.com/office/drawing/2014/main" id="{DE8B46FF-BD24-42B4-98C7-88D6202438F0}"/>
              </a:ext>
            </a:extLst>
          </p:cNvPr>
          <p:cNvPicPr>
            <a:picLocks noChangeAspect="1"/>
          </p:cNvPicPr>
          <p:nvPr/>
        </p:nvPicPr>
        <p:blipFill>
          <a:blip r:embed="rId3">
            <a:alphaModFix/>
          </a:blip>
          <a:stretch>
            <a:fillRect/>
          </a:stretch>
        </p:blipFill>
        <p:spPr>
          <a:xfrm>
            <a:off x="785426" y="1061496"/>
            <a:ext cx="10621147" cy="5166611"/>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55171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96" name="Google Shape;96;p2"/>
          <p:cNvSpPr/>
          <p:nvPr/>
        </p:nvSpPr>
        <p:spPr>
          <a:xfrm>
            <a:off x="0"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97" name="Google Shape;97;p2"/>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Abstract</a:t>
            </a:r>
            <a:endParaRPr b="1" dirty="0">
              <a:solidFill>
                <a:schemeClr val="lt1"/>
              </a:solidFill>
            </a:endParaRPr>
          </a:p>
        </p:txBody>
      </p:sp>
      <p:sp>
        <p:nvSpPr>
          <p:cNvPr id="98" name="Google Shape;98;p2"/>
          <p:cNvSpPr txBox="1"/>
          <p:nvPr/>
        </p:nvSpPr>
        <p:spPr>
          <a:xfrm>
            <a:off x="1694571" y="1890713"/>
            <a:ext cx="10372725" cy="4829014"/>
          </a:xfrm>
          <a:prstGeom prst="rect">
            <a:avLst/>
          </a:prstGeom>
          <a:noFill/>
          <a:ln>
            <a:noFill/>
          </a:ln>
        </p:spPr>
        <p:txBody>
          <a:bodyPr spcFirstLastPara="1" wrap="square" lIns="91425" tIns="45700" rIns="91425" bIns="45700" anchor="t" anchorCtr="0">
            <a:noAutofit/>
          </a:bodyPr>
          <a:lstStyle/>
          <a:p>
            <a:pPr algn="just">
              <a:lnSpc>
                <a:spcPct val="90000"/>
              </a:lnSpc>
              <a:buSzPts val="1900"/>
            </a:pPr>
            <a:r>
              <a:rPr lang="en-US" sz="1900" dirty="0">
                <a:solidFill>
                  <a:schemeClr val="lt1"/>
                </a:solidFill>
                <a:latin typeface="Calibri"/>
                <a:cs typeface="Calibri"/>
                <a:sym typeface="Calibri"/>
              </a:rPr>
              <a:t>According to the US Bureau of Labor Statistics, current job opening is 7.2 million and the job opening rate is 4.5 percent. </a:t>
            </a:r>
            <a:r>
              <a:rPr lang="en-US" sz="1900" dirty="0">
                <a:solidFill>
                  <a:schemeClr val="lt1"/>
                </a:solidFill>
                <a:latin typeface="Calibri"/>
                <a:cs typeface="Calibri"/>
              </a:rPr>
              <a:t>The job posting is one of the platforms to communicate to the public about any vacancy that an organization needs to fill up. The posting provides the applicants a good perspective about the job, which includes the job description which contains broad details of what the position is for. The posting also communicates to the public what is needed in the person to fulfill the job. To fulfill the job-seeking position and to find the correct person, many organizations hired employment agencies who help with its staffing needs. </a:t>
            </a:r>
            <a:endParaRPr lang="en-US" sz="1900" dirty="0">
              <a:solidFill>
                <a:schemeClr val="lt1"/>
              </a:solidFill>
              <a:latin typeface="Calibri"/>
              <a:cs typeface="Calibri"/>
              <a:sym typeface="Calibri"/>
            </a:endParaRPr>
          </a:p>
          <a:p>
            <a:pPr marL="0" marR="0" lvl="0" indent="0" algn="just" rtl="0">
              <a:lnSpc>
                <a:spcPct val="90000"/>
              </a:lnSpc>
              <a:spcBef>
                <a:spcPts val="0"/>
              </a:spcBef>
              <a:spcAft>
                <a:spcPts val="0"/>
              </a:spcAft>
              <a:buClr>
                <a:srgbClr val="000000"/>
              </a:buClr>
              <a:buSzPts val="1900"/>
              <a:buFont typeface="Arial"/>
              <a:buNone/>
            </a:pPr>
            <a:endParaRPr lang="en-US" sz="1900" b="0" i="0" u="none" strike="noStrike" cap="none" dirty="0">
              <a:solidFill>
                <a:schemeClr val="lt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900"/>
              <a:buFont typeface="Arial"/>
              <a:buNone/>
            </a:pPr>
            <a:endParaRPr lang="en-US" sz="1900" b="0" i="0" u="none" strike="noStrike" cap="none" dirty="0">
              <a:solidFill>
                <a:schemeClr val="lt1"/>
              </a:solidFill>
              <a:latin typeface="Calibri"/>
              <a:ea typeface="Calibri"/>
              <a:cs typeface="Calibri"/>
              <a:sym typeface="Calibri"/>
            </a:endParaRPr>
          </a:p>
          <a:p>
            <a:pPr lvl="0" algn="just">
              <a:lnSpc>
                <a:spcPct val="90000"/>
              </a:lnSpc>
              <a:buSzPts val="1900"/>
            </a:pPr>
            <a:r>
              <a:rPr lang="en-US" sz="1900" dirty="0">
                <a:solidFill>
                  <a:schemeClr val="lt1"/>
                </a:solidFill>
                <a:latin typeface="Calibri"/>
                <a:cs typeface="Calibri"/>
                <a:sym typeface="Calibri"/>
              </a:rPr>
              <a:t>The objective of the project is to analyze the current job posting data of New York City. </a:t>
            </a:r>
            <a:r>
              <a:rPr lang="en-US" sz="1900" dirty="0">
                <a:solidFill>
                  <a:schemeClr val="lt1"/>
                </a:solidFill>
                <a:latin typeface="Calibri"/>
                <a:cs typeface="Calibri"/>
              </a:rPr>
              <a:t>The data collected need to be processed and organized. Once the data is processed, then it is cleaned by correcting any incomplete, duplicate or error related to the data. After that, the data will be explored to identify the trends, hidden pattern, design charts, and visuals.</a:t>
            </a:r>
            <a:endParaRPr sz="1900" dirty="0">
              <a:solidFill>
                <a:schemeClr val="lt1"/>
              </a:solidFill>
              <a:latin typeface="Calibri"/>
              <a:cs typeface="Calibri"/>
              <a:sym typeface="Calibri"/>
            </a:endParaRPr>
          </a:p>
          <a:p>
            <a:pPr marL="0" marR="0" lvl="0" indent="0" algn="just" rtl="0">
              <a:lnSpc>
                <a:spcPct val="90000"/>
              </a:lnSpc>
              <a:spcBef>
                <a:spcPts val="0"/>
              </a:spcBef>
              <a:spcAft>
                <a:spcPts val="0"/>
              </a:spcAft>
              <a:buClr>
                <a:srgbClr val="000000"/>
              </a:buClr>
              <a:buSzPts val="1900"/>
              <a:buFont typeface="Arial"/>
              <a:buNone/>
            </a:pPr>
            <a:endParaRPr sz="1900" b="0" i="0" u="none" strike="noStrike" cap="none" dirty="0">
              <a:solidFill>
                <a:schemeClr val="lt1"/>
              </a:solidFill>
              <a:latin typeface="Calibri"/>
              <a:ea typeface="Calibri"/>
              <a:cs typeface="Calibri"/>
              <a:sym typeface="Calibri"/>
            </a:endParaRPr>
          </a:p>
          <a:p>
            <a:pPr lvl="0" algn="r">
              <a:lnSpc>
                <a:spcPct val="90000"/>
              </a:lnSpc>
              <a:buSzPts val="1900"/>
            </a:pPr>
            <a:r>
              <a:rPr lang="en-US" sz="1900" dirty="0">
                <a:solidFill>
                  <a:schemeClr val="lt1"/>
                </a:solidFill>
                <a:latin typeface="Calibri"/>
                <a:ea typeface="Calibri"/>
                <a:cs typeface="Calibri"/>
                <a:sym typeface="Calibri"/>
              </a:rPr>
              <a:t>https://www.bls.gov/news.release/jolts.nr0.htm</a:t>
            </a:r>
            <a:endParaRPr sz="1900" b="0" i="0" u="none" strike="noStrike" cap="none" dirty="0">
              <a:solidFill>
                <a:schemeClr val="lt1"/>
              </a:solidFill>
              <a:latin typeface="Calibri"/>
              <a:ea typeface="Calibri"/>
              <a:cs typeface="Calibri"/>
              <a:sym typeface="Calibri"/>
            </a:endParaRPr>
          </a:p>
        </p:txBody>
      </p:sp>
      <p:sp>
        <p:nvSpPr>
          <p:cNvPr id="99" name="Google Shape;99;p2"/>
          <p:cNvSpPr/>
          <p:nvPr/>
        </p:nvSpPr>
        <p:spPr>
          <a:xfrm>
            <a:off x="165044" y="1915635"/>
            <a:ext cx="1335915" cy="1335915"/>
          </a:xfrm>
          <a:prstGeom prst="ellipse">
            <a:avLst/>
          </a:prstGeom>
          <a:solidFill>
            <a:srgbClr val="9CC2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00" name="Google Shape;100;p2"/>
          <p:cNvSpPr/>
          <p:nvPr/>
        </p:nvSpPr>
        <p:spPr>
          <a:xfrm>
            <a:off x="445586" y="2196177"/>
            <a:ext cx="774830" cy="77483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01" name="Google Shape;101;p2"/>
          <p:cNvSpPr/>
          <p:nvPr/>
        </p:nvSpPr>
        <p:spPr>
          <a:xfrm>
            <a:off x="165043" y="3912043"/>
            <a:ext cx="1335915" cy="1335915"/>
          </a:xfrm>
          <a:prstGeom prst="ellipse">
            <a:avLst/>
          </a:prstGeom>
          <a:solidFill>
            <a:srgbClr val="F4B0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pic>
        <p:nvPicPr>
          <p:cNvPr id="102" name="Google Shape;102;p2"/>
          <p:cNvPicPr preferRelativeResize="0"/>
          <p:nvPr/>
        </p:nvPicPr>
        <p:blipFill rotWithShape="1">
          <a:blip r:embed="rId4">
            <a:alphaModFix/>
          </a:blip>
          <a:srcRect/>
          <a:stretch/>
        </p:blipFill>
        <p:spPr>
          <a:xfrm>
            <a:off x="383785" y="4129912"/>
            <a:ext cx="923229" cy="9232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Low Daily Salary Business Title</a:t>
            </a:r>
            <a:endParaRPr b="1" dirty="0">
              <a:solidFill>
                <a:schemeClr val="lt1"/>
              </a:solidFill>
            </a:endParaRPr>
          </a:p>
        </p:txBody>
      </p:sp>
      <p:pic>
        <p:nvPicPr>
          <p:cNvPr id="3" name="Picture 2">
            <a:extLst>
              <a:ext uri="{FF2B5EF4-FFF2-40B4-BE49-F238E27FC236}">
                <a16:creationId xmlns:a16="http://schemas.microsoft.com/office/drawing/2014/main" id="{86436B74-60DA-4E96-9ACD-004F4FA44D0E}"/>
              </a:ext>
            </a:extLst>
          </p:cNvPr>
          <p:cNvPicPr>
            <a:picLocks noChangeAspect="1"/>
          </p:cNvPicPr>
          <p:nvPr/>
        </p:nvPicPr>
        <p:blipFill>
          <a:blip r:embed="rId3">
            <a:alphaModFix/>
          </a:blip>
          <a:stretch>
            <a:fillRect/>
          </a:stretch>
        </p:blipFill>
        <p:spPr>
          <a:xfrm>
            <a:off x="858981" y="1125393"/>
            <a:ext cx="10769600" cy="5273494"/>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982361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4" name="Google Shape;174;p7"/>
          <p:cNvSpPr txBox="1"/>
          <p:nvPr/>
        </p:nvSpPr>
        <p:spPr>
          <a:xfrm>
            <a:off x="161381" y="2754266"/>
            <a:ext cx="4362597" cy="1838135"/>
          </a:xfrm>
          <a:prstGeom prst="rect">
            <a:avLst/>
          </a:prstGeom>
          <a:noFill/>
          <a:ln>
            <a:noFill/>
          </a:ln>
        </p:spPr>
        <p:txBody>
          <a:bodyPr spcFirstLastPara="1" wrap="square" lIns="91425" tIns="45700" rIns="91425" bIns="45700" anchor="t" anchorCtr="0">
            <a:noAutofit/>
          </a:bodyPr>
          <a:lstStyle/>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rPr>
              <a:t>2019 has the highest job posting followed by 2018 and 2017</a:t>
            </a:r>
            <a:r>
              <a:rPr lang="en-US" sz="2000" dirty="0">
                <a:solidFill>
                  <a:schemeClr val="lt1"/>
                </a:solidFill>
                <a:latin typeface="Calibri"/>
                <a:cs typeface="Calibri"/>
                <a:sym typeface="Calibri"/>
              </a:rPr>
              <a:t>	</a:t>
            </a:r>
            <a:endParaRPr sz="2000" dirty="0">
              <a:solidFill>
                <a:schemeClr val="lt1"/>
              </a:solidFill>
              <a:latin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Yearly Job Posting Trend</a:t>
            </a:r>
            <a:endParaRPr b="1" dirty="0">
              <a:solidFill>
                <a:schemeClr val="lt1"/>
              </a:solidFill>
            </a:endParaRPr>
          </a:p>
        </p:txBody>
      </p:sp>
      <p:pic>
        <p:nvPicPr>
          <p:cNvPr id="3" name="Picture 2">
            <a:extLst>
              <a:ext uri="{FF2B5EF4-FFF2-40B4-BE49-F238E27FC236}">
                <a16:creationId xmlns:a16="http://schemas.microsoft.com/office/drawing/2014/main" id="{D74C14CE-A805-4140-AE29-5D798CA7C4D7}"/>
              </a:ext>
            </a:extLst>
          </p:cNvPr>
          <p:cNvPicPr>
            <a:picLocks noChangeAspect="1"/>
          </p:cNvPicPr>
          <p:nvPr/>
        </p:nvPicPr>
        <p:blipFill>
          <a:blip r:embed="rId3">
            <a:alphaModFix/>
          </a:blip>
          <a:stretch>
            <a:fillRect/>
          </a:stretch>
        </p:blipFill>
        <p:spPr>
          <a:xfrm>
            <a:off x="5234145" y="906498"/>
            <a:ext cx="6552610" cy="551277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2055480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4" name="Google Shape;174;p7"/>
          <p:cNvSpPr txBox="1"/>
          <p:nvPr/>
        </p:nvSpPr>
        <p:spPr>
          <a:xfrm>
            <a:off x="161381" y="2754266"/>
            <a:ext cx="4362597" cy="1838135"/>
          </a:xfrm>
          <a:prstGeom prst="rect">
            <a:avLst/>
          </a:prstGeom>
          <a:noFill/>
          <a:ln>
            <a:noFill/>
          </a:ln>
        </p:spPr>
        <p:txBody>
          <a:bodyPr spcFirstLastPara="1" wrap="square" lIns="91425" tIns="45700" rIns="91425" bIns="45700" anchor="t" anchorCtr="0">
            <a:noAutofit/>
          </a:bodyPr>
          <a:lstStyle/>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rPr>
              <a:t>2013 has the most number of positions opened</a:t>
            </a:r>
            <a:r>
              <a:rPr lang="en-US" sz="2000" dirty="0">
                <a:solidFill>
                  <a:schemeClr val="lt1"/>
                </a:solidFill>
                <a:latin typeface="Calibri"/>
                <a:cs typeface="Calibri"/>
                <a:sym typeface="Calibri"/>
              </a:rPr>
              <a:t>	</a:t>
            </a:r>
            <a:endParaRPr sz="2000" dirty="0">
              <a:solidFill>
                <a:schemeClr val="lt1"/>
              </a:solidFill>
              <a:latin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lvl="0">
              <a:buClr>
                <a:schemeClr val="lt1"/>
              </a:buClr>
              <a:buSzPts val="4400"/>
            </a:pPr>
            <a:r>
              <a:rPr lang="en-US" b="1" dirty="0">
                <a:solidFill>
                  <a:schemeClr val="lt1"/>
                </a:solidFill>
              </a:rPr>
              <a:t>Yearly Trend of # of Positions Opened</a:t>
            </a:r>
            <a:endParaRPr b="1" dirty="0">
              <a:solidFill>
                <a:schemeClr val="lt1"/>
              </a:solidFill>
            </a:endParaRPr>
          </a:p>
        </p:txBody>
      </p:sp>
      <p:pic>
        <p:nvPicPr>
          <p:cNvPr id="3" name="Picture 2">
            <a:extLst>
              <a:ext uri="{FF2B5EF4-FFF2-40B4-BE49-F238E27FC236}">
                <a16:creationId xmlns:a16="http://schemas.microsoft.com/office/drawing/2014/main" id="{D6654A0C-3FF4-4EA7-9F1D-6DF733696874}"/>
              </a:ext>
            </a:extLst>
          </p:cNvPr>
          <p:cNvPicPr>
            <a:picLocks noChangeAspect="1"/>
          </p:cNvPicPr>
          <p:nvPr/>
        </p:nvPicPr>
        <p:blipFill>
          <a:blip r:embed="rId3">
            <a:alphaModFix/>
          </a:blip>
          <a:stretch>
            <a:fillRect/>
          </a:stretch>
        </p:blipFill>
        <p:spPr>
          <a:xfrm>
            <a:off x="5116801" y="1055399"/>
            <a:ext cx="6669953" cy="5532186"/>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572003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4" name="Google Shape;174;p7"/>
          <p:cNvSpPr txBox="1"/>
          <p:nvPr/>
        </p:nvSpPr>
        <p:spPr>
          <a:xfrm>
            <a:off x="161381" y="2754266"/>
            <a:ext cx="4362597" cy="1838135"/>
          </a:xfrm>
          <a:prstGeom prst="rect">
            <a:avLst/>
          </a:prstGeom>
          <a:noFill/>
          <a:ln>
            <a:noFill/>
          </a:ln>
        </p:spPr>
        <p:txBody>
          <a:bodyPr spcFirstLastPara="1" wrap="square" lIns="91425" tIns="45700" rIns="91425" bIns="45700" anchor="t" anchorCtr="0">
            <a:noAutofit/>
          </a:bodyPr>
          <a:lstStyle/>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sym typeface="Calibri"/>
              </a:rPr>
              <a:t>Month of July has the most job posting followed by June and May	</a:t>
            </a:r>
            <a:endParaRPr sz="2000" dirty="0">
              <a:solidFill>
                <a:schemeClr val="lt1"/>
              </a:solidFill>
              <a:latin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lvl="0">
              <a:buClr>
                <a:schemeClr val="lt1"/>
              </a:buClr>
              <a:buSzPts val="4400"/>
            </a:pPr>
            <a:r>
              <a:rPr lang="en-US" b="1" dirty="0">
                <a:solidFill>
                  <a:schemeClr val="lt1"/>
                </a:solidFill>
              </a:rPr>
              <a:t>Monthly Job Posting Trend</a:t>
            </a:r>
            <a:endParaRPr b="1" dirty="0">
              <a:solidFill>
                <a:schemeClr val="lt1"/>
              </a:solidFill>
            </a:endParaRPr>
          </a:p>
        </p:txBody>
      </p:sp>
      <p:pic>
        <p:nvPicPr>
          <p:cNvPr id="2" name="Picture 1">
            <a:extLst>
              <a:ext uri="{FF2B5EF4-FFF2-40B4-BE49-F238E27FC236}">
                <a16:creationId xmlns:a16="http://schemas.microsoft.com/office/drawing/2014/main" id="{4B05FDD5-377F-4688-B834-9264B83EACB1}"/>
              </a:ext>
            </a:extLst>
          </p:cNvPr>
          <p:cNvPicPr>
            <a:picLocks noChangeAspect="1"/>
          </p:cNvPicPr>
          <p:nvPr/>
        </p:nvPicPr>
        <p:blipFill>
          <a:blip r:embed="rId3">
            <a:alphaModFix/>
          </a:blip>
          <a:stretch>
            <a:fillRect/>
          </a:stretch>
        </p:blipFill>
        <p:spPr>
          <a:xfrm>
            <a:off x="4999052" y="1056877"/>
            <a:ext cx="6787702" cy="545458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689689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74" name="Google Shape;174;p7"/>
          <p:cNvSpPr txBox="1"/>
          <p:nvPr/>
        </p:nvSpPr>
        <p:spPr>
          <a:xfrm>
            <a:off x="161381" y="2754266"/>
            <a:ext cx="4362597" cy="1838135"/>
          </a:xfrm>
          <a:prstGeom prst="rect">
            <a:avLst/>
          </a:prstGeom>
          <a:noFill/>
          <a:ln>
            <a:noFill/>
          </a:ln>
        </p:spPr>
        <p:txBody>
          <a:bodyPr spcFirstLastPara="1" wrap="square" lIns="91425" tIns="45700" rIns="91425" bIns="45700" anchor="t" anchorCtr="0">
            <a:noAutofit/>
          </a:bodyPr>
          <a:lstStyle/>
          <a:p>
            <a:pPr marL="457200" lvl="0" indent="-355600">
              <a:lnSpc>
                <a:spcPct val="90000"/>
              </a:lnSpc>
              <a:buClr>
                <a:schemeClr val="lt1"/>
              </a:buClr>
              <a:buSzPts val="2000"/>
              <a:buFont typeface="Calibri"/>
              <a:buChar char="●"/>
            </a:pPr>
            <a:r>
              <a:rPr lang="en-US" sz="2000" dirty="0">
                <a:solidFill>
                  <a:schemeClr val="lt1"/>
                </a:solidFill>
                <a:latin typeface="Calibri"/>
                <a:cs typeface="Calibri"/>
              </a:rPr>
              <a:t>December and January got the highest number of positions opened</a:t>
            </a:r>
            <a:r>
              <a:rPr lang="en-US" sz="2000" dirty="0">
                <a:solidFill>
                  <a:schemeClr val="lt1"/>
                </a:solidFill>
                <a:latin typeface="Calibri"/>
                <a:cs typeface="Calibri"/>
                <a:sym typeface="Calibri"/>
              </a:rPr>
              <a:t>	</a:t>
            </a:r>
            <a:endParaRPr sz="2000" dirty="0">
              <a:solidFill>
                <a:schemeClr val="lt1"/>
              </a:solidFill>
              <a:latin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lvl="0">
              <a:buClr>
                <a:schemeClr val="lt1"/>
              </a:buClr>
              <a:buSzPts val="4400"/>
            </a:pPr>
            <a:r>
              <a:rPr lang="en-US" b="1" dirty="0">
                <a:solidFill>
                  <a:schemeClr val="lt1"/>
                </a:solidFill>
              </a:rPr>
              <a:t>Monthly Trend of # of Positions Opened</a:t>
            </a:r>
            <a:endParaRPr b="1" dirty="0">
              <a:solidFill>
                <a:schemeClr val="lt1"/>
              </a:solidFill>
            </a:endParaRPr>
          </a:p>
        </p:txBody>
      </p:sp>
      <p:pic>
        <p:nvPicPr>
          <p:cNvPr id="3" name="Picture 2">
            <a:extLst>
              <a:ext uri="{FF2B5EF4-FFF2-40B4-BE49-F238E27FC236}">
                <a16:creationId xmlns:a16="http://schemas.microsoft.com/office/drawing/2014/main" id="{C497B7F3-936F-41E8-807A-91732879E623}"/>
              </a:ext>
            </a:extLst>
          </p:cNvPr>
          <p:cNvPicPr>
            <a:picLocks noChangeAspect="1"/>
          </p:cNvPicPr>
          <p:nvPr/>
        </p:nvPicPr>
        <p:blipFill>
          <a:blip r:embed="rId3">
            <a:alphaModFix/>
          </a:blip>
          <a:stretch>
            <a:fillRect/>
          </a:stretch>
        </p:blipFill>
        <p:spPr>
          <a:xfrm>
            <a:off x="5033817" y="1038814"/>
            <a:ext cx="6752937" cy="5316890"/>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65643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8"/>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56" name="Google Shape;256;p8"/>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57" name="Google Shape;257;p8"/>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Word Cloud</a:t>
            </a:r>
            <a:endParaRPr b="1" dirty="0">
              <a:solidFill>
                <a:schemeClr val="lt1"/>
              </a:solidFill>
            </a:endParaRPr>
          </a:p>
        </p:txBody>
      </p:sp>
      <p:pic>
        <p:nvPicPr>
          <p:cNvPr id="258" name="Google Shape;258;p8"/>
          <p:cNvPicPr preferRelativeResize="0"/>
          <p:nvPr/>
        </p:nvPicPr>
        <p:blipFill rotWithShape="1">
          <a:blip r:embed="rId3">
            <a:alphaModFix/>
          </a:blip>
          <a:srcRect l="-80" t="330" r="-50" b="-370"/>
          <a:stretch/>
        </p:blipFill>
        <p:spPr>
          <a:xfrm>
            <a:off x="486950" y="1240400"/>
            <a:ext cx="11299824" cy="4927500"/>
          </a:xfrm>
          <a:prstGeom prst="cloud">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65" name="Google Shape;265;p3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66" name="Google Shape;266;p31"/>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Word Cloud – Job Description</a:t>
            </a:r>
            <a:endParaRPr b="1" dirty="0">
              <a:solidFill>
                <a:schemeClr val="lt1"/>
              </a:solidFill>
            </a:endParaRPr>
          </a:p>
        </p:txBody>
      </p:sp>
      <p:pic>
        <p:nvPicPr>
          <p:cNvPr id="4" name="Picture 3">
            <a:extLst>
              <a:ext uri="{FF2B5EF4-FFF2-40B4-BE49-F238E27FC236}">
                <a16:creationId xmlns:a16="http://schemas.microsoft.com/office/drawing/2014/main" id="{C6EF89DA-CF57-4E7B-AA29-7B02B719AFBC}"/>
              </a:ext>
            </a:extLst>
          </p:cNvPr>
          <p:cNvPicPr>
            <a:picLocks noChangeAspect="1"/>
          </p:cNvPicPr>
          <p:nvPr/>
        </p:nvPicPr>
        <p:blipFill>
          <a:blip r:embed="rId3"/>
          <a:stretch>
            <a:fillRect/>
          </a:stretch>
        </p:blipFill>
        <p:spPr>
          <a:xfrm>
            <a:off x="698588" y="1256325"/>
            <a:ext cx="10794823" cy="52867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74" name="Google Shape;274;p32"/>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75" name="Google Shape;275;p32"/>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Word Cloud – Preferred Skills</a:t>
            </a:r>
            <a:endParaRPr b="1" dirty="0">
              <a:solidFill>
                <a:schemeClr val="lt1"/>
              </a:solidFill>
            </a:endParaRPr>
          </a:p>
        </p:txBody>
      </p:sp>
      <p:pic>
        <p:nvPicPr>
          <p:cNvPr id="4" name="Picture 3">
            <a:extLst>
              <a:ext uri="{FF2B5EF4-FFF2-40B4-BE49-F238E27FC236}">
                <a16:creationId xmlns:a16="http://schemas.microsoft.com/office/drawing/2014/main" id="{CCF75ABA-6137-49B2-97C5-66E1AA87D78D}"/>
              </a:ext>
            </a:extLst>
          </p:cNvPr>
          <p:cNvPicPr>
            <a:picLocks noChangeAspect="1"/>
          </p:cNvPicPr>
          <p:nvPr/>
        </p:nvPicPr>
        <p:blipFill>
          <a:blip r:embed="rId3"/>
          <a:stretch>
            <a:fillRect/>
          </a:stretch>
        </p:blipFill>
        <p:spPr>
          <a:xfrm>
            <a:off x="585570" y="1290414"/>
            <a:ext cx="11020859" cy="52627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83" name="Google Shape;283;p33"/>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284" name="Google Shape;284;p33"/>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Word Cloud – Minimum Qualification</a:t>
            </a:r>
            <a:endParaRPr b="1" dirty="0">
              <a:solidFill>
                <a:schemeClr val="lt1"/>
              </a:solidFill>
            </a:endParaRPr>
          </a:p>
        </p:txBody>
      </p:sp>
      <p:pic>
        <p:nvPicPr>
          <p:cNvPr id="2" name="Picture 1">
            <a:extLst>
              <a:ext uri="{FF2B5EF4-FFF2-40B4-BE49-F238E27FC236}">
                <a16:creationId xmlns:a16="http://schemas.microsoft.com/office/drawing/2014/main" id="{BC97A28F-3D1C-4757-926E-8521E111656F}"/>
              </a:ext>
            </a:extLst>
          </p:cNvPr>
          <p:cNvPicPr>
            <a:picLocks noChangeAspect="1"/>
          </p:cNvPicPr>
          <p:nvPr/>
        </p:nvPicPr>
        <p:blipFill>
          <a:blip r:embed="rId3"/>
          <a:stretch>
            <a:fillRect/>
          </a:stretch>
        </p:blipFill>
        <p:spPr>
          <a:xfrm>
            <a:off x="607579" y="1224376"/>
            <a:ext cx="11179175" cy="52577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364" name="Google Shape;364;p42"/>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365" name="Google Shape;365;p42"/>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Work Address</a:t>
            </a:r>
            <a:endParaRPr b="1" dirty="0">
              <a:solidFill>
                <a:schemeClr val="lt1"/>
              </a:solidFill>
            </a:endParaRPr>
          </a:p>
        </p:txBody>
      </p:sp>
      <p:pic>
        <p:nvPicPr>
          <p:cNvPr id="2" name="Picture 1">
            <a:extLst>
              <a:ext uri="{FF2B5EF4-FFF2-40B4-BE49-F238E27FC236}">
                <a16:creationId xmlns:a16="http://schemas.microsoft.com/office/drawing/2014/main" id="{F3FC2A6E-D1CC-4EDB-9D9B-FF605B16C7F8}"/>
              </a:ext>
            </a:extLst>
          </p:cNvPr>
          <p:cNvPicPr>
            <a:picLocks noChangeAspect="1"/>
          </p:cNvPicPr>
          <p:nvPr/>
        </p:nvPicPr>
        <p:blipFill>
          <a:blip r:embed="rId3">
            <a:alphaModFix/>
          </a:blip>
          <a:stretch>
            <a:fillRect/>
          </a:stretch>
        </p:blipFill>
        <p:spPr>
          <a:xfrm>
            <a:off x="479137" y="1170426"/>
            <a:ext cx="11112499" cy="5234564"/>
          </a:xfrm>
          <a:prstGeom prst="roundRect">
            <a:avLst>
              <a:gd name="adj" fmla="val 16667"/>
            </a:avLst>
          </a:prstGeom>
          <a:noFill/>
          <a:ln>
            <a:noFill/>
          </a:ln>
          <a:effectLst>
            <a:reflection stA="50000" endPos="30000" dist="38100" dir="5400000" fadeDir="5400012"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09" name="Google Shape;109;p3"/>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10" name="Google Shape;110;p3"/>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About the data</a:t>
            </a:r>
            <a:endParaRPr b="1" dirty="0">
              <a:solidFill>
                <a:schemeClr val="lt1"/>
              </a:solidFill>
            </a:endParaRPr>
          </a:p>
        </p:txBody>
      </p:sp>
      <p:sp>
        <p:nvSpPr>
          <p:cNvPr id="111" name="Google Shape;111;p3"/>
          <p:cNvSpPr txBox="1"/>
          <p:nvPr/>
        </p:nvSpPr>
        <p:spPr>
          <a:xfrm>
            <a:off x="1694571" y="1890713"/>
            <a:ext cx="10372725" cy="2862322"/>
          </a:xfrm>
          <a:prstGeom prst="rect">
            <a:avLst/>
          </a:prstGeom>
          <a:noFill/>
          <a:ln>
            <a:noFill/>
          </a:ln>
        </p:spPr>
        <p:txBody>
          <a:bodyPr spcFirstLastPara="1" wrap="square" lIns="91425" tIns="45700" rIns="91425" bIns="45700" anchor="t" anchorCtr="0">
            <a:noAutofit/>
          </a:bodyPr>
          <a:lstStyle/>
          <a:p>
            <a:pPr lvl="0" algn="just">
              <a:lnSpc>
                <a:spcPct val="90000"/>
              </a:lnSpc>
              <a:buSzPts val="2400"/>
            </a:pPr>
            <a:r>
              <a:rPr lang="en-US" sz="2400" b="1" i="0" u="none" strike="noStrike" cap="none" dirty="0">
                <a:solidFill>
                  <a:schemeClr val="lt1"/>
                </a:solidFill>
                <a:latin typeface="Calibri"/>
                <a:ea typeface="Calibri"/>
                <a:cs typeface="Calibri"/>
                <a:sym typeface="Calibri"/>
              </a:rPr>
              <a:t>Data Set</a:t>
            </a:r>
            <a:r>
              <a:rPr lang="en-US" sz="1900" b="1" i="0" u="none" strike="noStrike" cap="none" dirty="0">
                <a:solidFill>
                  <a:schemeClr val="lt1"/>
                </a:solidFill>
                <a:latin typeface="Calibri"/>
                <a:ea typeface="Calibri"/>
                <a:cs typeface="Calibri"/>
                <a:sym typeface="Calibri"/>
              </a:rPr>
              <a:t> </a:t>
            </a:r>
            <a:r>
              <a:rPr lang="en-US" sz="1900" b="0" i="0" u="none" strike="noStrike" cap="none" dirty="0">
                <a:solidFill>
                  <a:schemeClr val="lt1"/>
                </a:solidFill>
                <a:latin typeface="Calibri"/>
                <a:ea typeface="Calibri"/>
                <a:cs typeface="Calibri"/>
                <a:sym typeface="Calibri"/>
              </a:rPr>
              <a:t>– </a:t>
            </a:r>
            <a:r>
              <a:rPr lang="en-US" sz="1900" dirty="0">
                <a:solidFill>
                  <a:schemeClr val="lt1"/>
                </a:solidFill>
                <a:latin typeface="Calibri"/>
                <a:cs typeface="Calibri"/>
              </a:rPr>
              <a:t>The dataset is collected from the Kaggle which contains job posting available in the City of New York’s official job site.</a:t>
            </a:r>
          </a:p>
          <a:p>
            <a:pPr lvl="0" algn="just">
              <a:lnSpc>
                <a:spcPct val="90000"/>
              </a:lnSpc>
              <a:buSzPts val="2400"/>
            </a:pPr>
            <a:endParaRPr sz="1900" dirty="0">
              <a:solidFill>
                <a:schemeClr val="lt1"/>
              </a:solidFill>
              <a:latin typeface="Calibri"/>
              <a:cs typeface="Calibri"/>
              <a:sym typeface="Calibri"/>
            </a:endParaRPr>
          </a:p>
          <a:p>
            <a:pPr lvl="0" algn="just">
              <a:lnSpc>
                <a:spcPct val="90000"/>
              </a:lnSpc>
              <a:buSzPts val="2400"/>
            </a:pPr>
            <a:r>
              <a:rPr lang="en-US" sz="2400" b="1" dirty="0">
                <a:solidFill>
                  <a:schemeClr val="lt1"/>
                </a:solidFill>
                <a:latin typeface="Calibri"/>
                <a:cs typeface="Calibri"/>
                <a:sym typeface="Calibri"/>
              </a:rPr>
              <a:t>Data Source </a:t>
            </a:r>
            <a:r>
              <a:rPr lang="en-US" sz="1900" dirty="0">
                <a:solidFill>
                  <a:schemeClr val="lt1"/>
                </a:solidFill>
                <a:latin typeface="Calibri"/>
                <a:cs typeface="Calibri"/>
                <a:sym typeface="Calibri"/>
              </a:rPr>
              <a:t>– </a:t>
            </a:r>
            <a:r>
              <a:rPr lang="en-US" sz="1900" dirty="0">
                <a:solidFill>
                  <a:schemeClr val="lt1"/>
                </a:solidFill>
                <a:latin typeface="Calibri"/>
                <a:cs typeface="Calibri"/>
              </a:rPr>
              <a:t>The data is hosted in open data platform – NYC Open Data which contains over 1200 datasets with new data added every day. The dataset is updated weekly.</a:t>
            </a:r>
            <a:endParaRPr lang="en-US" sz="1900" dirty="0">
              <a:solidFill>
                <a:schemeClr val="lt1"/>
              </a:solidFill>
              <a:latin typeface="Calibri"/>
              <a:cs typeface="Calibri"/>
              <a:sym typeface="Calibri"/>
            </a:endParaRPr>
          </a:p>
          <a:p>
            <a:pPr lvl="0">
              <a:lnSpc>
                <a:spcPct val="90000"/>
              </a:lnSpc>
              <a:buSzPts val="2400"/>
            </a:pPr>
            <a:r>
              <a:rPr lang="en-US" sz="2400" b="1" i="0" u="none" strike="noStrike" cap="none" dirty="0">
                <a:solidFill>
                  <a:schemeClr val="lt1"/>
                </a:solidFill>
                <a:latin typeface="Calibri"/>
                <a:ea typeface="Calibri"/>
                <a:cs typeface="Calibri"/>
                <a:sym typeface="Calibri"/>
              </a:rPr>
              <a:t>Links </a:t>
            </a:r>
            <a:r>
              <a:rPr lang="en-US" sz="1900" b="0" i="0" u="none" strike="noStrike" cap="none" dirty="0">
                <a:solidFill>
                  <a:schemeClr val="lt1"/>
                </a:solidFill>
                <a:latin typeface="Calibri"/>
                <a:ea typeface="Calibri"/>
                <a:cs typeface="Calibri"/>
                <a:sym typeface="Calibri"/>
              </a:rPr>
              <a:t>– </a:t>
            </a:r>
          </a:p>
          <a:p>
            <a:pPr lvl="0">
              <a:lnSpc>
                <a:spcPct val="90000"/>
              </a:lnSpc>
              <a:buSzPts val="2400"/>
            </a:pPr>
            <a:r>
              <a:rPr lang="en-US" sz="1900" dirty="0">
                <a:solidFill>
                  <a:schemeClr val="lt1"/>
                </a:solidFill>
                <a:latin typeface="Calibri"/>
                <a:cs typeface="Calibri"/>
                <a:sym typeface="Calibri"/>
                <a:hlinkClick r:id="rId3">
                  <a:extLst>
                    <a:ext uri="{A12FA001-AC4F-418D-AE19-62706E023703}">
                      <ahyp:hlinkClr xmlns:ahyp="http://schemas.microsoft.com/office/drawing/2018/hyperlinkcolor" val="tx"/>
                    </a:ext>
                  </a:extLst>
                </a:hlinkClick>
              </a:rPr>
              <a:t>https://www.kaggle.com/new-york-city/new-york-city-current-job-postings</a:t>
            </a:r>
            <a:endParaRPr lang="en-US" sz="1900" dirty="0">
              <a:solidFill>
                <a:schemeClr val="lt1"/>
              </a:solidFill>
              <a:latin typeface="Calibri"/>
              <a:cs typeface="Calibri"/>
              <a:sym typeface="Calibri"/>
            </a:endParaRPr>
          </a:p>
          <a:p>
            <a:pPr lvl="0">
              <a:lnSpc>
                <a:spcPct val="90000"/>
              </a:lnSpc>
              <a:buSzPts val="2400"/>
            </a:pPr>
            <a:r>
              <a:rPr lang="en-US" sz="1900" dirty="0">
                <a:solidFill>
                  <a:schemeClr val="lt1"/>
                </a:solidFill>
                <a:latin typeface="Calibri"/>
                <a:cs typeface="Calibri"/>
                <a:hlinkClick r:id="rId4">
                  <a:extLst>
                    <a:ext uri="{A12FA001-AC4F-418D-AE19-62706E023703}">
                      <ahyp:hlinkClr xmlns:ahyp="http://schemas.microsoft.com/office/drawing/2018/hyperlinkcolor" val="tx"/>
                    </a:ext>
                  </a:extLst>
                </a:hlinkClick>
              </a:rPr>
              <a:t>https://opendata.cityofnewyork.us/</a:t>
            </a:r>
            <a:endParaRPr lang="en-US" sz="1900" b="0" i="0" u="none" strike="noStrike" cap="none" dirty="0">
              <a:solidFill>
                <a:schemeClr val="lt1"/>
              </a:solidFill>
              <a:latin typeface="Calibri"/>
              <a:ea typeface="Calibri"/>
              <a:cs typeface="Calibri"/>
              <a:sym typeface="Calibri"/>
            </a:endParaRPr>
          </a:p>
        </p:txBody>
      </p:sp>
      <p:sp>
        <p:nvSpPr>
          <p:cNvPr id="112" name="Google Shape;112;p3"/>
          <p:cNvSpPr/>
          <p:nvPr/>
        </p:nvSpPr>
        <p:spPr>
          <a:xfrm>
            <a:off x="165044" y="1915635"/>
            <a:ext cx="1335915" cy="1335915"/>
          </a:xfrm>
          <a:prstGeom prst="ellipse">
            <a:avLst/>
          </a:prstGeom>
          <a:solidFill>
            <a:srgbClr val="FBE4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pic>
        <p:nvPicPr>
          <p:cNvPr id="113" name="Google Shape;113;p3"/>
          <p:cNvPicPr preferRelativeResize="0"/>
          <p:nvPr/>
        </p:nvPicPr>
        <p:blipFill rotWithShape="1">
          <a:blip r:embed="rId5">
            <a:alphaModFix/>
          </a:blip>
          <a:srcRect/>
          <a:stretch/>
        </p:blipFill>
        <p:spPr>
          <a:xfrm>
            <a:off x="421885" y="2122734"/>
            <a:ext cx="769993" cy="9301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5967bf86a3_2_76"/>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467" name="Google Shape;467;g5967bf86a3_2_76"/>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468" name="Google Shape;468;g5967bf86a3_2_76"/>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Conclusion</a:t>
            </a:r>
            <a:endParaRPr b="1" dirty="0">
              <a:solidFill>
                <a:schemeClr val="lt1"/>
              </a:solidFill>
            </a:endParaRPr>
          </a:p>
        </p:txBody>
      </p:sp>
      <p:sp>
        <p:nvSpPr>
          <p:cNvPr id="469" name="Google Shape;469;g5967bf86a3_2_76"/>
          <p:cNvSpPr txBox="1"/>
          <p:nvPr/>
        </p:nvSpPr>
        <p:spPr>
          <a:xfrm>
            <a:off x="202625" y="1220025"/>
            <a:ext cx="11651700" cy="23346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Internal job posting is more than external</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Organization looks for full time employees in comparison to part time employees</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Architecture and Engineering are two most preferred jobs</a:t>
            </a:r>
          </a:p>
          <a:p>
            <a:pPr marL="457200" indent="-355600">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Most of the companies looks for some years of work experience and college degree</a:t>
            </a: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posting is more in 2019, but number of positions opened mostly in 2013 which shows positions was not filled up for long</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posting is more in the month of July, but number of positions opened i</a:t>
            </a:r>
            <a:r>
              <a:rPr lang="en-US" sz="2000" dirty="0">
                <a:solidFill>
                  <a:schemeClr val="lt1"/>
                </a:solidFill>
                <a:latin typeface="Calibri"/>
                <a:ea typeface="Calibri"/>
                <a:cs typeface="Calibri"/>
                <a:sym typeface="Calibri"/>
              </a:rPr>
              <a:t>n the month of December and January</a:t>
            </a:r>
            <a:endParaRPr sz="2000" b="0" i="0" u="none" strike="noStrike" cap="none" dirty="0">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607FF33B-3BA5-4721-9733-97A669EEDB22}"/>
              </a:ext>
            </a:extLst>
          </p:cNvPr>
          <p:cNvPicPr>
            <a:picLocks noChangeAspect="1"/>
          </p:cNvPicPr>
          <p:nvPr/>
        </p:nvPicPr>
        <p:blipFill>
          <a:blip r:embed="rId3"/>
          <a:stretch>
            <a:fillRect/>
          </a:stretch>
        </p:blipFill>
        <p:spPr>
          <a:xfrm>
            <a:off x="341932" y="3870033"/>
            <a:ext cx="2630435" cy="2630435"/>
          </a:xfrm>
          <a:prstGeom prst="ellipse">
            <a:avLst/>
          </a:prstGeom>
          <a:solidFill>
            <a:schemeClr val="accent2"/>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F57E05AA-386E-4219-A8F0-1A822624AB9A}"/>
              </a:ext>
            </a:extLst>
          </p:cNvPr>
          <p:cNvPicPr>
            <a:picLocks noChangeAspect="1"/>
          </p:cNvPicPr>
          <p:nvPr/>
        </p:nvPicPr>
        <p:blipFill>
          <a:blip r:embed="rId4"/>
          <a:stretch>
            <a:fillRect/>
          </a:stretch>
        </p:blipFill>
        <p:spPr>
          <a:xfrm>
            <a:off x="3377613" y="3870033"/>
            <a:ext cx="2630436" cy="2630436"/>
          </a:xfrm>
          <a:prstGeom prst="ellipse">
            <a:avLst/>
          </a:prstGeom>
          <a:solidFill>
            <a:schemeClr val="accent4">
              <a:lumMod val="75000"/>
            </a:schemeClr>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C84E8CC7-7D8D-4459-A0A1-036CA2E42F78}"/>
              </a:ext>
            </a:extLst>
          </p:cNvPr>
          <p:cNvPicPr>
            <a:picLocks noChangeAspect="1"/>
          </p:cNvPicPr>
          <p:nvPr/>
        </p:nvPicPr>
        <p:blipFill>
          <a:blip r:embed="rId5"/>
          <a:stretch>
            <a:fillRect/>
          </a:stretch>
        </p:blipFill>
        <p:spPr>
          <a:xfrm>
            <a:off x="6305518" y="3870033"/>
            <a:ext cx="2630435" cy="2630435"/>
          </a:xfrm>
          <a:prstGeom prst="ellipse">
            <a:avLst/>
          </a:prstGeom>
          <a:solidFill>
            <a:schemeClr val="accent6">
              <a:lumMod val="60000"/>
              <a:lumOff val="40000"/>
            </a:schemeClr>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C47215D1-1216-49F1-99A2-F44C058DBE12}"/>
              </a:ext>
            </a:extLst>
          </p:cNvPr>
          <p:cNvPicPr>
            <a:picLocks noChangeAspect="1"/>
          </p:cNvPicPr>
          <p:nvPr/>
        </p:nvPicPr>
        <p:blipFill>
          <a:blip r:embed="rId6"/>
          <a:stretch>
            <a:fillRect/>
          </a:stretch>
        </p:blipFill>
        <p:spPr>
          <a:xfrm>
            <a:off x="9231065" y="3870033"/>
            <a:ext cx="2665823" cy="2630436"/>
          </a:xfrm>
          <a:prstGeom prst="ellipse">
            <a:avLst/>
          </a:prstGeom>
          <a:solidFill>
            <a:schemeClr val="accent2"/>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482" name="Google Shape;482;p1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483" name="Google Shape;483;p11"/>
          <p:cNvSpPr txBox="1">
            <a:spLocks noGrp="1"/>
          </p:cNvSpPr>
          <p:nvPr>
            <p:ph type="title"/>
          </p:nvPr>
        </p:nvSpPr>
        <p:spPr>
          <a:xfrm>
            <a:off x="1938300" y="2792075"/>
            <a:ext cx="8315400" cy="1141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b="1" dirty="0">
                <a:solidFill>
                  <a:schemeClr val="lt1"/>
                </a:solidFill>
              </a:rPr>
              <a:t>Thank you for your attention</a:t>
            </a:r>
            <a:endParaRPr b="1" dirty="0">
              <a:solidFill>
                <a:schemeClr val="lt1"/>
              </a:solidFill>
            </a:endParaRPr>
          </a:p>
          <a:p>
            <a:pPr marL="0" lvl="0" indent="0" algn="ctr" rtl="0">
              <a:lnSpc>
                <a:spcPct val="90000"/>
              </a:lnSpc>
              <a:spcBef>
                <a:spcPts val="0"/>
              </a:spcBef>
              <a:spcAft>
                <a:spcPts val="0"/>
              </a:spcAft>
              <a:buClr>
                <a:schemeClr val="lt1"/>
              </a:buClr>
              <a:buSzPts val="4400"/>
              <a:buFont typeface="Calibri"/>
              <a:buNone/>
            </a:pPr>
            <a:r>
              <a:rPr lang="en-US" b="1" dirty="0">
                <a:solidFill>
                  <a:schemeClr val="lt1"/>
                </a:solidFill>
              </a:rPr>
              <a:t>Q&amp;A</a:t>
            </a:r>
            <a:endParaRPr b="1" dirty="0">
              <a:solidFill>
                <a:schemeClr val="lt1"/>
              </a:solidFill>
            </a:endParaRPr>
          </a:p>
        </p:txBody>
      </p:sp>
      <p:pic>
        <p:nvPicPr>
          <p:cNvPr id="484" name="Google Shape;484;p11"/>
          <p:cNvPicPr preferRelativeResize="0"/>
          <p:nvPr/>
        </p:nvPicPr>
        <p:blipFill rotWithShape="1">
          <a:blip r:embed="rId3">
            <a:alphaModFix/>
          </a:blip>
          <a:srcRect/>
          <a:stretch/>
        </p:blipFill>
        <p:spPr>
          <a:xfrm>
            <a:off x="9304599" y="309924"/>
            <a:ext cx="2482150" cy="2482150"/>
          </a:xfrm>
          <a:prstGeom prst="rect">
            <a:avLst/>
          </a:prstGeom>
          <a:noFill/>
          <a:ln>
            <a:noFill/>
          </a:ln>
        </p:spPr>
      </p:pic>
      <p:pic>
        <p:nvPicPr>
          <p:cNvPr id="485" name="Google Shape;485;p11"/>
          <p:cNvPicPr preferRelativeResize="0"/>
          <p:nvPr/>
        </p:nvPicPr>
        <p:blipFill rotWithShape="1">
          <a:blip r:embed="rId4">
            <a:alphaModFix/>
          </a:blip>
          <a:srcRect/>
          <a:stretch/>
        </p:blipFill>
        <p:spPr>
          <a:xfrm>
            <a:off x="316919" y="3933875"/>
            <a:ext cx="2350450" cy="2664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20" name="Google Shape;120;p4"/>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21" name="Google Shape;121;p4"/>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Attributes</a:t>
            </a:r>
            <a:endParaRPr b="1" dirty="0">
              <a:solidFill>
                <a:schemeClr val="lt1"/>
              </a:solidFill>
            </a:endParaRPr>
          </a:p>
        </p:txBody>
      </p:sp>
      <p:sp>
        <p:nvSpPr>
          <p:cNvPr id="122" name="Google Shape;122;p4"/>
          <p:cNvSpPr txBox="1"/>
          <p:nvPr/>
        </p:nvSpPr>
        <p:spPr>
          <a:xfrm>
            <a:off x="1716018" y="1591375"/>
            <a:ext cx="9840999" cy="5129987"/>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ID – Job Opening Identification Number</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Agency – Name of the New York City agency</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Posting Type – Internal or External</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 of Positions – Total number of vacancies to be filled under Job ID posted</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Business Title –  Office title for the job posting</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Civil Service Title – Civil Service title for the job posting</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Title Code No – Code number for the corresponding civil service title</a:t>
            </a:r>
          </a:p>
          <a:p>
            <a:pPr marL="457200" marR="0" lvl="0" indent="-355600" algn="just" rtl="0">
              <a:lnSpc>
                <a:spcPct val="90000"/>
              </a:lnSpc>
              <a:spcBef>
                <a:spcPts val="0"/>
              </a:spcBef>
              <a:spcAft>
                <a:spcPts val="0"/>
              </a:spcAft>
              <a:buClr>
                <a:schemeClr val="lt1"/>
              </a:buClr>
              <a:buSzPts val="2000"/>
              <a:buFont typeface="Calibri"/>
              <a:buChar char="●"/>
            </a:pPr>
            <a:r>
              <a:rPr lang="en-US" sz="2000" dirty="0">
                <a:solidFill>
                  <a:schemeClr val="lt1"/>
                </a:solidFill>
                <a:latin typeface="Calibri"/>
                <a:ea typeface="Calibri"/>
                <a:cs typeface="Calibri"/>
                <a:sym typeface="Calibri"/>
              </a:rPr>
              <a:t>Level – Civil service title assignment level</a:t>
            </a:r>
            <a:endParaRPr lang="en-US" sz="2000" b="0" i="0" u="none" strike="noStrike" cap="none" dirty="0">
              <a:solidFill>
                <a:schemeClr val="lt1"/>
              </a:solidFill>
              <a:latin typeface="Calibri"/>
              <a:ea typeface="Calibri"/>
              <a:cs typeface="Calibri"/>
              <a:sym typeface="Calibri"/>
            </a:endParaRP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Category – Occupational group</a:t>
            </a: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Full-Time/Part-Time Indicator – </a:t>
            </a:r>
            <a:r>
              <a:rPr lang="en-US" sz="2000" dirty="0">
                <a:solidFill>
                  <a:schemeClr val="lt1"/>
                </a:solidFill>
                <a:latin typeface="Calibri"/>
                <a:cs typeface="Calibri"/>
              </a:rPr>
              <a:t>F - Full time, P - Part-time</a:t>
            </a:r>
            <a:endParaRPr lang="en-US" sz="2000" dirty="0">
              <a:solidFill>
                <a:schemeClr val="lt1"/>
              </a:solidFill>
              <a:latin typeface="Calibri"/>
              <a:cs typeface="Calibri"/>
              <a:sym typeface="Calibri"/>
            </a:endParaRP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Salary Range From – Lowest salary on a job posting</a:t>
            </a:r>
          </a:p>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Salary Range To – Highest salary on a job posting</a:t>
            </a: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Salary Frequency –  H</a:t>
            </a:r>
            <a:r>
              <a:rPr lang="en-US" sz="2000" dirty="0">
                <a:solidFill>
                  <a:schemeClr val="lt1"/>
                </a:solidFill>
                <a:latin typeface="Calibri"/>
                <a:cs typeface="Calibri"/>
              </a:rPr>
              <a:t>ourly, Daily, and Annual </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Work Location – </a:t>
            </a:r>
            <a:r>
              <a:rPr lang="en-US" sz="2000" dirty="0">
                <a:solidFill>
                  <a:schemeClr val="lt1"/>
                </a:solidFill>
                <a:latin typeface="Calibri"/>
                <a:ea typeface="Calibri"/>
                <a:cs typeface="Calibri"/>
                <a:sym typeface="Calibri"/>
              </a:rPr>
              <a:t>P</a:t>
            </a:r>
            <a:r>
              <a:rPr lang="en-US" sz="2000" dirty="0">
                <a:solidFill>
                  <a:schemeClr val="lt1"/>
                </a:solidFill>
                <a:latin typeface="Calibri"/>
                <a:cs typeface="Calibri"/>
              </a:rPr>
              <a:t>hysical address for the agency </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Division/ Work Unit – D</a:t>
            </a:r>
            <a:r>
              <a:rPr lang="en-US" sz="2000" dirty="0">
                <a:solidFill>
                  <a:schemeClr val="lt1"/>
                </a:solidFill>
                <a:latin typeface="Calibri"/>
                <a:cs typeface="Calibri"/>
              </a:rPr>
              <a:t>epartment/area within the hiring agency </a:t>
            </a:r>
            <a:endParaRPr lang="en-US" sz="2000" dirty="0">
              <a:solidFill>
                <a:schemeClr val="lt1"/>
              </a:solidFill>
              <a:latin typeface="Calibri"/>
              <a:cs typeface="Calibri"/>
              <a:sym typeface="Calibri"/>
            </a:endParaRPr>
          </a:p>
          <a:p>
            <a:pPr marL="101600" marR="0" lvl="0" algn="l" rtl="0">
              <a:lnSpc>
                <a:spcPct val="90000"/>
              </a:lnSpc>
              <a:spcBef>
                <a:spcPts val="0"/>
              </a:spcBef>
              <a:spcAft>
                <a:spcPts val="0"/>
              </a:spcAft>
              <a:buClr>
                <a:schemeClr val="lt1"/>
              </a:buClr>
              <a:buSzPts val="2000"/>
            </a:pPr>
            <a:endParaRPr sz="1900" b="0" i="0" u="none" strike="noStrike" cap="none" dirty="0">
              <a:solidFill>
                <a:schemeClr val="lt1"/>
              </a:solidFill>
              <a:latin typeface="Calibri"/>
              <a:ea typeface="Calibri"/>
              <a:cs typeface="Calibri"/>
              <a:sym typeface="Calibri"/>
            </a:endParaRPr>
          </a:p>
        </p:txBody>
      </p:sp>
      <p:sp>
        <p:nvSpPr>
          <p:cNvPr id="123" name="Google Shape;123;p4"/>
          <p:cNvSpPr/>
          <p:nvPr/>
        </p:nvSpPr>
        <p:spPr>
          <a:xfrm>
            <a:off x="190059" y="1591375"/>
            <a:ext cx="1335900" cy="1335900"/>
          </a:xfrm>
          <a:prstGeom prst="ellipse">
            <a:avLst/>
          </a:prstGeom>
          <a:solidFill>
            <a:srgbClr val="A8D0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24" name="Google Shape;124;p4"/>
          <p:cNvSpPr/>
          <p:nvPr/>
        </p:nvSpPr>
        <p:spPr>
          <a:xfrm>
            <a:off x="470601" y="1871917"/>
            <a:ext cx="774900" cy="7749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20" name="Google Shape;120;p4"/>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21" name="Google Shape;121;p4"/>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Attributes - Continued</a:t>
            </a:r>
            <a:endParaRPr b="1" dirty="0">
              <a:solidFill>
                <a:schemeClr val="lt1"/>
              </a:solidFill>
            </a:endParaRPr>
          </a:p>
        </p:txBody>
      </p:sp>
      <p:sp>
        <p:nvSpPr>
          <p:cNvPr id="122" name="Google Shape;122;p4"/>
          <p:cNvSpPr txBox="1"/>
          <p:nvPr/>
        </p:nvSpPr>
        <p:spPr>
          <a:xfrm>
            <a:off x="1650885" y="1728013"/>
            <a:ext cx="9840999" cy="5129987"/>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Job Description – Description of the job responsibilities</a:t>
            </a:r>
          </a:p>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rPr>
              <a:t>Minimum Qual Requirements </a:t>
            </a:r>
            <a:r>
              <a:rPr lang="en-US" sz="2000" b="0" i="0" u="none" strike="noStrike" cap="none" dirty="0">
                <a:solidFill>
                  <a:schemeClr val="lt1"/>
                </a:solidFill>
                <a:latin typeface="Calibri"/>
                <a:ea typeface="Calibri"/>
                <a:cs typeface="Calibri"/>
                <a:sym typeface="Calibri"/>
              </a:rPr>
              <a:t>– Minimum qualification required for the job posted</a:t>
            </a:r>
          </a:p>
          <a:p>
            <a:pPr marL="457200" lvl="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Preferred Skills – Preferred skills desired by the hiring agency</a:t>
            </a: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Additional Information – Additional Information</a:t>
            </a:r>
          </a:p>
          <a:p>
            <a:pPr marL="457200" lvl="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To Apply – Instructions on how to apply</a:t>
            </a: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Hours/Shift –  </a:t>
            </a:r>
            <a:r>
              <a:rPr lang="en-US" sz="2000" dirty="0">
                <a:solidFill>
                  <a:schemeClr val="lt1"/>
                </a:solidFill>
                <a:latin typeface="Calibri"/>
                <a:cs typeface="Calibri"/>
              </a:rPr>
              <a:t>Projected working hours, working days and shift information</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Work Location 1 – A</a:t>
            </a:r>
            <a:r>
              <a:rPr lang="en-US" sz="2000" dirty="0">
                <a:solidFill>
                  <a:schemeClr val="lt1"/>
                </a:solidFill>
                <a:latin typeface="Calibri"/>
                <a:cs typeface="Calibri"/>
              </a:rPr>
              <a:t>dditional work location details for the job vacancy</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Recruitment Contact – R</a:t>
            </a:r>
            <a:r>
              <a:rPr lang="en-US" sz="2000" dirty="0">
                <a:solidFill>
                  <a:schemeClr val="lt1"/>
                </a:solidFill>
                <a:latin typeface="Calibri"/>
                <a:cs typeface="Calibri"/>
              </a:rPr>
              <a:t>ecruitment contact information </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Residency Requirement – </a:t>
            </a:r>
            <a:r>
              <a:rPr lang="en-US" sz="2000" dirty="0">
                <a:solidFill>
                  <a:schemeClr val="lt1"/>
                </a:solidFill>
                <a:latin typeface="Calibri"/>
                <a:cs typeface="Calibri"/>
              </a:rPr>
              <a:t>Residency requirements for a given job vacancy</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dirty="0">
                <a:solidFill>
                  <a:schemeClr val="lt1"/>
                </a:solidFill>
                <a:latin typeface="Calibri"/>
                <a:cs typeface="Calibri"/>
                <a:sym typeface="Calibri"/>
              </a:rPr>
              <a:t>Posting Date – D</a:t>
            </a:r>
            <a:r>
              <a:rPr lang="en-US" sz="2000" dirty="0">
                <a:solidFill>
                  <a:schemeClr val="lt1"/>
                </a:solidFill>
                <a:latin typeface="Calibri"/>
                <a:cs typeface="Calibri"/>
              </a:rPr>
              <a:t>ate and time that a job vacancy was posted</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Post Until – L</a:t>
            </a:r>
            <a:r>
              <a:rPr lang="en-US" sz="2000" dirty="0">
                <a:solidFill>
                  <a:schemeClr val="lt1"/>
                </a:solidFill>
                <a:latin typeface="Calibri"/>
                <a:cs typeface="Calibri"/>
              </a:rPr>
              <a:t>ast date that a job vacancy will be posted</a:t>
            </a:r>
            <a:endParaRPr lang="en-US" sz="2000" dirty="0">
              <a:solidFill>
                <a:schemeClr val="lt1"/>
              </a:solidFill>
              <a:latin typeface="Calibri"/>
              <a:cs typeface="Calibri"/>
              <a:sym typeface="Calibri"/>
            </a:endParaRPr>
          </a:p>
          <a:p>
            <a:pPr marL="457200" lvl="0" indent="-355600" algn="just">
              <a:lnSpc>
                <a:spcPct val="90000"/>
              </a:lnSpc>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Posting Updated – L</a:t>
            </a:r>
            <a:r>
              <a:rPr lang="en-US" sz="2000" dirty="0">
                <a:solidFill>
                  <a:schemeClr val="lt1"/>
                </a:solidFill>
                <a:latin typeface="Calibri"/>
                <a:cs typeface="Calibri"/>
              </a:rPr>
              <a:t>ast date and time a job vacancy posting was modified</a:t>
            </a:r>
            <a:endParaRPr lang="en-US" sz="2000" dirty="0">
              <a:solidFill>
                <a:schemeClr val="lt1"/>
              </a:solidFill>
              <a:latin typeface="Calibri"/>
              <a:cs typeface="Calibri"/>
              <a:sym typeface="Calibri"/>
            </a:endParaRPr>
          </a:p>
          <a:p>
            <a:pPr marL="457200" indent="-355600" algn="just">
              <a:lnSpc>
                <a:spcPct val="90000"/>
              </a:lnSpc>
              <a:buClr>
                <a:schemeClr val="lt1"/>
              </a:buClr>
              <a:buSzPts val="2000"/>
              <a:buFont typeface="Calibri"/>
              <a:buChar char="●"/>
            </a:pPr>
            <a:r>
              <a:rPr lang="en-US" sz="2000" dirty="0">
                <a:solidFill>
                  <a:schemeClr val="lt1"/>
                </a:solidFill>
                <a:latin typeface="Calibri"/>
                <a:ea typeface="Calibri"/>
                <a:cs typeface="Calibri"/>
                <a:sym typeface="Calibri"/>
              </a:rPr>
              <a:t>Process Date – D</a:t>
            </a:r>
            <a:r>
              <a:rPr lang="en-US" sz="2000" dirty="0">
                <a:solidFill>
                  <a:schemeClr val="lt1"/>
                </a:solidFill>
                <a:latin typeface="Calibri"/>
                <a:cs typeface="Calibri"/>
              </a:rPr>
              <a:t>ate</a:t>
            </a:r>
            <a:r>
              <a:rPr lang="en-US" dirty="0"/>
              <a:t> </a:t>
            </a:r>
            <a:r>
              <a:rPr lang="en-US" sz="2000" dirty="0">
                <a:solidFill>
                  <a:schemeClr val="lt1"/>
                </a:solidFill>
                <a:latin typeface="Calibri"/>
                <a:cs typeface="Calibri"/>
              </a:rPr>
              <a:t>and time that the dataset created date to include the corresponding job vacancy posting.</a:t>
            </a:r>
          </a:p>
          <a:p>
            <a:pPr marL="457200" lvl="0" indent="-355600">
              <a:lnSpc>
                <a:spcPct val="90000"/>
              </a:lnSpc>
              <a:buClr>
                <a:schemeClr val="lt1"/>
              </a:buClr>
              <a:buSzPts val="2000"/>
              <a:buFont typeface="Calibri"/>
              <a:buChar char="●"/>
            </a:pPr>
            <a:endParaRPr lang="en-US" sz="2000" b="0" i="0" u="none" strike="noStrike" cap="none" dirty="0">
              <a:solidFill>
                <a:schemeClr val="lt1"/>
              </a:solidFill>
              <a:latin typeface="Calibri"/>
              <a:ea typeface="Calibri"/>
              <a:cs typeface="Calibri"/>
              <a:sym typeface="Calibri"/>
            </a:endParaRPr>
          </a:p>
          <a:p>
            <a:pPr marL="101600" marR="0" lvl="0" algn="l" rtl="0">
              <a:lnSpc>
                <a:spcPct val="90000"/>
              </a:lnSpc>
              <a:spcBef>
                <a:spcPts val="0"/>
              </a:spcBef>
              <a:spcAft>
                <a:spcPts val="0"/>
              </a:spcAft>
              <a:buClr>
                <a:schemeClr val="lt1"/>
              </a:buClr>
              <a:buSzPts val="2000"/>
            </a:pPr>
            <a:endParaRPr sz="1900" b="0" i="0" u="none" strike="noStrike" cap="none" dirty="0">
              <a:solidFill>
                <a:schemeClr val="lt1"/>
              </a:solidFill>
              <a:latin typeface="Calibri"/>
              <a:ea typeface="Calibri"/>
              <a:cs typeface="Calibri"/>
              <a:sym typeface="Calibri"/>
            </a:endParaRPr>
          </a:p>
        </p:txBody>
      </p:sp>
      <p:sp>
        <p:nvSpPr>
          <p:cNvPr id="123" name="Google Shape;123;p4"/>
          <p:cNvSpPr/>
          <p:nvPr/>
        </p:nvSpPr>
        <p:spPr>
          <a:xfrm>
            <a:off x="191861" y="1728013"/>
            <a:ext cx="1335900" cy="1335900"/>
          </a:xfrm>
          <a:prstGeom prst="ellipse">
            <a:avLst/>
          </a:prstGeom>
          <a:solidFill>
            <a:srgbClr val="A8D0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24" name="Google Shape;124;p4"/>
          <p:cNvSpPr/>
          <p:nvPr/>
        </p:nvSpPr>
        <p:spPr>
          <a:xfrm>
            <a:off x="472403" y="2008555"/>
            <a:ext cx="774900" cy="7749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526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31" name="Google Shape;131;p5"/>
          <p:cNvSpPr/>
          <p:nvPr/>
        </p:nvSpPr>
        <p:spPr>
          <a:xfrm>
            <a:off x="0"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32" name="Google Shape;132;p5"/>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Descriptive Statistics</a:t>
            </a:r>
            <a:endParaRPr b="1" dirty="0">
              <a:solidFill>
                <a:schemeClr val="lt1"/>
              </a:solidFill>
            </a:endParaRPr>
          </a:p>
        </p:txBody>
      </p:sp>
      <p:sp>
        <p:nvSpPr>
          <p:cNvPr id="133" name="Google Shape;133;p5"/>
          <p:cNvSpPr txBox="1"/>
          <p:nvPr/>
        </p:nvSpPr>
        <p:spPr>
          <a:xfrm>
            <a:off x="1694575" y="1890722"/>
            <a:ext cx="10372800" cy="3245700"/>
          </a:xfrm>
          <a:prstGeom prst="rect">
            <a:avLst/>
          </a:prstGeom>
          <a:noFill/>
          <a:ln>
            <a:noFill/>
          </a:ln>
        </p:spPr>
        <p:txBody>
          <a:bodyPr spcFirstLastPara="1" wrap="square" lIns="91425" tIns="45700" rIns="91425" bIns="45700" anchor="t" anchorCtr="0">
            <a:noAutofit/>
          </a:bodyPr>
          <a:lstStyle/>
          <a:p>
            <a:pPr marL="457200" marR="0" lvl="0" indent="0" algn="just" rtl="0">
              <a:lnSpc>
                <a:spcPct val="9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342900" indent="-342900" algn="just">
              <a:lnSpc>
                <a:spcPct val="90000"/>
              </a:lnSpc>
              <a:buClr>
                <a:schemeClr val="lt1"/>
              </a:buClr>
              <a:buSzPts val="2400"/>
              <a:buFont typeface="Arial"/>
              <a:buChar char="•"/>
            </a:pPr>
            <a:r>
              <a:rPr lang="en-US" sz="2400" b="1" dirty="0">
                <a:solidFill>
                  <a:schemeClr val="lt1"/>
                </a:solidFill>
                <a:latin typeface="Calibri"/>
                <a:cs typeface="Calibri"/>
              </a:rPr>
              <a:t>Data Comparison</a:t>
            </a:r>
          </a:p>
          <a:p>
            <a:pPr marL="914400" lvl="1" indent="-381000" algn="just">
              <a:lnSpc>
                <a:spcPct val="90000"/>
              </a:lnSpc>
              <a:buClr>
                <a:schemeClr val="lt1"/>
              </a:buClr>
              <a:buSzPts val="2400"/>
              <a:buFont typeface="Arial"/>
              <a:buChar char="○"/>
            </a:pPr>
            <a:r>
              <a:rPr lang="en-US" sz="1900" dirty="0">
                <a:solidFill>
                  <a:schemeClr val="lt1"/>
                </a:solidFill>
                <a:latin typeface="Calibri"/>
                <a:ea typeface="Calibri"/>
                <a:cs typeface="Calibri"/>
                <a:sym typeface="Calibri"/>
              </a:rPr>
              <a:t>Comparison of Posting Type, Full Time/Part Time, Salary Frequency</a:t>
            </a:r>
          </a:p>
          <a:p>
            <a:pPr marL="342900" lvl="1" indent="-342900" algn="just">
              <a:lnSpc>
                <a:spcPct val="90000"/>
              </a:lnSpc>
              <a:buClr>
                <a:schemeClr val="lt1"/>
              </a:buClr>
              <a:buSzPts val="2400"/>
              <a:buFont typeface="Arial"/>
              <a:buChar char="•"/>
            </a:pPr>
            <a:r>
              <a:rPr lang="en-US" sz="2400" b="1" dirty="0">
                <a:solidFill>
                  <a:schemeClr val="lt1"/>
                </a:solidFill>
                <a:latin typeface="Calibri"/>
                <a:cs typeface="Calibri"/>
                <a:sym typeface="Calibri"/>
              </a:rPr>
              <a:t>Top Agencies</a:t>
            </a:r>
            <a:endParaRPr sz="2400" b="1" dirty="0">
              <a:solidFill>
                <a:schemeClr val="lt1"/>
              </a:solidFill>
              <a:latin typeface="Calibri"/>
              <a:cs typeface="Calibri"/>
              <a:sym typeface="Calibri"/>
            </a:endParaRPr>
          </a:p>
          <a:p>
            <a:pPr marL="914400" lvl="1" indent="-381000" algn="just">
              <a:lnSpc>
                <a:spcPct val="90000"/>
              </a:lnSpc>
              <a:buClr>
                <a:schemeClr val="lt1"/>
              </a:buClr>
              <a:buSzPts val="2400"/>
              <a:buFont typeface="Arial"/>
              <a:buChar char="○"/>
            </a:pPr>
            <a:r>
              <a:rPr lang="en-US" sz="1900" dirty="0">
                <a:solidFill>
                  <a:schemeClr val="lt1"/>
                </a:solidFill>
                <a:latin typeface="Calibri"/>
                <a:ea typeface="Calibri"/>
                <a:cs typeface="Calibri"/>
                <a:sym typeface="Calibri"/>
              </a:rPr>
              <a:t>Which are the Agencies have the highest number of jobs posting</a:t>
            </a:r>
          </a:p>
          <a:p>
            <a:pPr marL="342900" lvl="1" indent="-342900" algn="just">
              <a:lnSpc>
                <a:spcPct val="90000"/>
              </a:lnSpc>
              <a:buClr>
                <a:schemeClr val="lt1"/>
              </a:buClr>
              <a:buSzPts val="2400"/>
              <a:buFont typeface="Arial"/>
              <a:buChar char="•"/>
            </a:pPr>
            <a:r>
              <a:rPr lang="en-US" sz="2400" b="1" dirty="0">
                <a:solidFill>
                  <a:schemeClr val="lt1"/>
                </a:solidFill>
                <a:latin typeface="Calibri"/>
                <a:cs typeface="Calibri"/>
                <a:sym typeface="Calibri"/>
              </a:rPr>
              <a:t>Top Job Titles</a:t>
            </a:r>
            <a:endParaRPr sz="2400" b="1" dirty="0">
              <a:solidFill>
                <a:schemeClr val="lt1"/>
              </a:solidFill>
              <a:latin typeface="Calibri"/>
              <a:cs typeface="Calibri"/>
              <a:sym typeface="Calibri"/>
            </a:endParaRPr>
          </a:p>
          <a:p>
            <a:pPr marL="914400" lvl="1" indent="-381000" algn="just">
              <a:lnSpc>
                <a:spcPct val="90000"/>
              </a:lnSpc>
              <a:buClr>
                <a:schemeClr val="lt1"/>
              </a:buClr>
              <a:buSzPts val="2400"/>
              <a:buFont typeface="Arial"/>
              <a:buChar char="○"/>
            </a:pPr>
            <a:r>
              <a:rPr lang="en-US" sz="1900" dirty="0">
                <a:solidFill>
                  <a:schemeClr val="lt1"/>
                </a:solidFill>
                <a:latin typeface="Calibri"/>
                <a:cs typeface="Calibri"/>
              </a:rPr>
              <a:t>Which are the top Civil Service Titles, Business </a:t>
            </a:r>
            <a:r>
              <a:rPr lang="en-US" sz="1900" dirty="0" err="1">
                <a:solidFill>
                  <a:schemeClr val="lt1"/>
                </a:solidFill>
                <a:latin typeface="Calibri"/>
                <a:cs typeface="Calibri"/>
              </a:rPr>
              <a:t>Ttitle</a:t>
            </a:r>
            <a:r>
              <a:rPr lang="en-US" sz="1900" dirty="0">
                <a:solidFill>
                  <a:schemeClr val="lt1"/>
                </a:solidFill>
                <a:latin typeface="Calibri"/>
                <a:cs typeface="Calibri"/>
              </a:rPr>
              <a:t> &amp; Job Categories</a:t>
            </a:r>
          </a:p>
          <a:p>
            <a:pPr marL="342900" lvl="1" indent="-342900" algn="just">
              <a:lnSpc>
                <a:spcPct val="90000"/>
              </a:lnSpc>
              <a:buClr>
                <a:schemeClr val="lt1"/>
              </a:buClr>
              <a:buSzPts val="2400"/>
              <a:buFont typeface="Arial"/>
              <a:buChar char="•"/>
            </a:pPr>
            <a:r>
              <a:rPr lang="en-US" sz="2400" b="1" dirty="0">
                <a:solidFill>
                  <a:schemeClr val="lt1"/>
                </a:solidFill>
                <a:latin typeface="Calibri"/>
                <a:cs typeface="Calibri"/>
                <a:sym typeface="Calibri"/>
              </a:rPr>
              <a:t>Salary Frequency Comparison</a:t>
            </a:r>
          </a:p>
          <a:p>
            <a:pPr marL="914400" lvl="1" indent="-381000" algn="just">
              <a:lnSpc>
                <a:spcPct val="90000"/>
              </a:lnSpc>
              <a:buClr>
                <a:schemeClr val="lt1"/>
              </a:buClr>
              <a:buSzPts val="2400"/>
              <a:buFont typeface="Arial"/>
              <a:buChar char="○"/>
            </a:pPr>
            <a:r>
              <a:rPr lang="en-US" sz="1900" dirty="0">
                <a:solidFill>
                  <a:schemeClr val="lt1"/>
                </a:solidFill>
                <a:latin typeface="Calibri"/>
                <a:cs typeface="Calibri"/>
              </a:rPr>
              <a:t>Which are the Business Titles got highest and lowest salary frequencies</a:t>
            </a:r>
          </a:p>
          <a:p>
            <a:pPr marL="342900" lvl="1" indent="-342900" algn="just">
              <a:lnSpc>
                <a:spcPct val="90000"/>
              </a:lnSpc>
              <a:buClr>
                <a:schemeClr val="lt1"/>
              </a:buClr>
              <a:buSzPts val="2400"/>
              <a:buFont typeface="Arial"/>
              <a:buChar char="•"/>
            </a:pPr>
            <a:r>
              <a:rPr lang="en-US" sz="2400" b="1" dirty="0">
                <a:solidFill>
                  <a:schemeClr val="lt1"/>
                </a:solidFill>
                <a:latin typeface="Calibri"/>
                <a:cs typeface="Calibri"/>
                <a:sym typeface="Calibri"/>
              </a:rPr>
              <a:t>Yearly &amp; Monthly Job Trends</a:t>
            </a:r>
          </a:p>
          <a:p>
            <a:pPr marL="914400" lvl="1" indent="-381000" algn="just">
              <a:lnSpc>
                <a:spcPct val="90000"/>
              </a:lnSpc>
              <a:buClr>
                <a:schemeClr val="lt1"/>
              </a:buClr>
              <a:buSzPts val="2400"/>
              <a:buFont typeface="Arial"/>
              <a:buChar char="○"/>
            </a:pPr>
            <a:r>
              <a:rPr lang="en-US" sz="1900" dirty="0">
                <a:solidFill>
                  <a:schemeClr val="lt1"/>
                </a:solidFill>
                <a:latin typeface="Calibri"/>
                <a:cs typeface="Calibri"/>
              </a:rPr>
              <a:t>Yearly and Monthly job posting and # of positions opening trends</a:t>
            </a:r>
          </a:p>
          <a:p>
            <a:pPr marL="342900" marR="0" lvl="0" indent="-342900" algn="just" rtl="0">
              <a:lnSpc>
                <a:spcPct val="90000"/>
              </a:lnSpc>
              <a:spcBef>
                <a:spcPts val="0"/>
              </a:spcBef>
              <a:spcAft>
                <a:spcPts val="0"/>
              </a:spcAft>
              <a:buClr>
                <a:schemeClr val="lt1"/>
              </a:buClr>
              <a:buSzPts val="2400"/>
              <a:buFont typeface="Arial"/>
              <a:buChar char="•"/>
            </a:pPr>
            <a:r>
              <a:rPr lang="en-US" sz="2400" b="1" i="0" u="none" strike="noStrike" cap="none" dirty="0">
                <a:solidFill>
                  <a:schemeClr val="lt1"/>
                </a:solidFill>
                <a:latin typeface="Calibri"/>
                <a:ea typeface="Calibri"/>
                <a:cs typeface="Calibri"/>
                <a:sym typeface="Calibri"/>
              </a:rPr>
              <a:t>Word Frequency</a:t>
            </a:r>
            <a:endParaRPr sz="2400" b="1" i="0" u="none" strike="noStrike" cap="none" dirty="0">
              <a:solidFill>
                <a:schemeClr val="lt1"/>
              </a:solidFill>
              <a:latin typeface="Calibri"/>
              <a:ea typeface="Calibri"/>
              <a:cs typeface="Calibri"/>
              <a:sym typeface="Calibri"/>
            </a:endParaRPr>
          </a:p>
          <a:p>
            <a:pPr marL="914400" lvl="1" indent="-381000" algn="just">
              <a:lnSpc>
                <a:spcPct val="90000"/>
              </a:lnSpc>
              <a:buClr>
                <a:schemeClr val="lt1"/>
              </a:buClr>
              <a:buSzPts val="2400"/>
              <a:buFont typeface="Arial"/>
              <a:buChar char="○"/>
            </a:pPr>
            <a:r>
              <a:rPr lang="en-US" sz="1900" dirty="0">
                <a:solidFill>
                  <a:schemeClr val="lt1"/>
                </a:solidFill>
                <a:latin typeface="Calibri"/>
                <a:cs typeface="Calibri"/>
              </a:rPr>
              <a:t>Which are the frequently used words in Job Description, Preferred Skills &amp; Minimum Qualification Required</a:t>
            </a:r>
            <a:endParaRPr sz="1900" dirty="0">
              <a:solidFill>
                <a:schemeClr val="lt1"/>
              </a:solidFill>
              <a:latin typeface="Calibri"/>
              <a:cs typeface="Calibri"/>
            </a:endParaRPr>
          </a:p>
        </p:txBody>
      </p:sp>
      <p:sp>
        <p:nvSpPr>
          <p:cNvPr id="134" name="Google Shape;134;p5"/>
          <p:cNvSpPr/>
          <p:nvPr/>
        </p:nvSpPr>
        <p:spPr>
          <a:xfrm>
            <a:off x="165048" y="2106726"/>
            <a:ext cx="1335915" cy="1335915"/>
          </a:xfrm>
          <a:prstGeom prst="ellipse">
            <a:avLst/>
          </a:prstGeom>
          <a:solidFill>
            <a:srgbClr val="DDE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pic>
        <p:nvPicPr>
          <p:cNvPr id="135" name="Google Shape;135;p5"/>
          <p:cNvPicPr preferRelativeResize="0"/>
          <p:nvPr/>
        </p:nvPicPr>
        <p:blipFill rotWithShape="1">
          <a:blip r:embed="rId3">
            <a:alphaModFix/>
          </a:blip>
          <a:srcRect/>
          <a:stretch/>
        </p:blipFill>
        <p:spPr>
          <a:xfrm>
            <a:off x="334314" y="2292083"/>
            <a:ext cx="976476" cy="97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53" name="Google Shape;153;p24"/>
          <p:cNvSpPr/>
          <p:nvPr/>
        </p:nvSpPr>
        <p:spPr>
          <a:xfrm>
            <a:off x="0"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54" name="Google Shape;154;p24"/>
          <p:cNvSpPr txBox="1">
            <a:spLocks noGrp="1"/>
          </p:cNvSpPr>
          <p:nvPr>
            <p:ph type="title"/>
          </p:nvPr>
        </p:nvSpPr>
        <p:spPr>
          <a:xfrm>
            <a:off x="190059" y="-79087"/>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Exploratory Data Analysis (EDA)</a:t>
            </a:r>
            <a:endParaRPr b="1" dirty="0">
              <a:solidFill>
                <a:schemeClr val="lt1"/>
              </a:solidFill>
            </a:endParaRPr>
          </a:p>
        </p:txBody>
      </p:sp>
      <p:pic>
        <p:nvPicPr>
          <p:cNvPr id="155" name="Google Shape;155;p24" descr="Image result for exploratory data analysis icon"/>
          <p:cNvPicPr preferRelativeResize="0"/>
          <p:nvPr/>
        </p:nvPicPr>
        <p:blipFill rotWithShape="1">
          <a:blip r:embed="rId3">
            <a:alphaModFix/>
          </a:blip>
          <a:srcRect/>
          <a:stretch/>
        </p:blipFill>
        <p:spPr>
          <a:xfrm>
            <a:off x="2187125" y="1062575"/>
            <a:ext cx="7817700" cy="4974900"/>
          </a:xfrm>
          <a:prstGeom prst="roundRect">
            <a:avLst>
              <a:gd name="adj" fmla="val 16667"/>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168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Data Comparison – Posting Type</a:t>
            </a:r>
            <a:endParaRPr b="1" dirty="0">
              <a:solidFill>
                <a:schemeClr val="lt1"/>
              </a:solidFill>
            </a:endParaRPr>
          </a:p>
        </p:txBody>
      </p:sp>
      <p:pic>
        <p:nvPicPr>
          <p:cNvPr id="5" name="Picture 4">
            <a:extLst>
              <a:ext uri="{FF2B5EF4-FFF2-40B4-BE49-F238E27FC236}">
                <a16:creationId xmlns:a16="http://schemas.microsoft.com/office/drawing/2014/main" id="{05F0EFF8-A7AB-43BC-9E98-44F020B64C5F}"/>
              </a:ext>
            </a:extLst>
          </p:cNvPr>
          <p:cNvPicPr>
            <a:picLocks noChangeAspect="1"/>
          </p:cNvPicPr>
          <p:nvPr/>
        </p:nvPicPr>
        <p:blipFill>
          <a:blip r:embed="rId3">
            <a:alphaModFix/>
          </a:blip>
          <a:stretch>
            <a:fillRect/>
          </a:stretch>
        </p:blipFill>
        <p:spPr>
          <a:xfrm>
            <a:off x="4418330" y="1401762"/>
            <a:ext cx="7204710" cy="4950256"/>
          </a:xfrm>
          <a:prstGeom prst="roundRect">
            <a:avLst>
              <a:gd name="adj" fmla="val 16667"/>
            </a:avLst>
          </a:prstGeom>
          <a:noFill/>
          <a:ln>
            <a:noFill/>
          </a:ln>
          <a:effectLst>
            <a:reflection stA="50000" endPos="30000" dist="38100" dir="5400000" fadeDir="5400012" sy="-100000" algn="bl" rotWithShape="0"/>
          </a:effectLst>
        </p:spPr>
      </p:pic>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791895" cy="1141667"/>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Internal posting is more than external posting</a:t>
            </a:r>
            <a:endParaRPr sz="2000" b="0" i="0" u="none" strike="noStrike" cap="none"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Calibri"/>
                <a:ea typeface="Calibri"/>
                <a:cs typeface="Calibri"/>
                <a:sym typeface="Calibri"/>
              </a:rPr>
              <a:t>	</a:t>
            </a:r>
            <a:endParaRPr sz="20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2" name="Google Shape;162;p25"/>
          <p:cNvSpPr/>
          <p:nvPr/>
        </p:nvSpPr>
        <p:spPr>
          <a:xfrm>
            <a:off x="0" y="-3336"/>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Data Comparison – Full Time vs. Part Time</a:t>
            </a:r>
            <a:endParaRPr b="1" dirty="0">
              <a:solidFill>
                <a:schemeClr val="lt1"/>
              </a:solidFill>
            </a:endParaRPr>
          </a:p>
        </p:txBody>
      </p:sp>
      <p:sp>
        <p:nvSpPr>
          <p:cNvPr id="12" name="Google Shape;174;p7">
            <a:extLst>
              <a:ext uri="{FF2B5EF4-FFF2-40B4-BE49-F238E27FC236}">
                <a16:creationId xmlns:a16="http://schemas.microsoft.com/office/drawing/2014/main" id="{4EB6C088-6EC7-4ECF-ACC2-78801C904A14}"/>
              </a:ext>
            </a:extLst>
          </p:cNvPr>
          <p:cNvSpPr txBox="1"/>
          <p:nvPr/>
        </p:nvSpPr>
        <p:spPr>
          <a:xfrm>
            <a:off x="161381" y="2735223"/>
            <a:ext cx="3791895" cy="1141667"/>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90000"/>
              </a:lnSpc>
              <a:spcBef>
                <a:spcPts val="0"/>
              </a:spcBef>
              <a:spcAft>
                <a:spcPts val="0"/>
              </a:spcAft>
              <a:buClr>
                <a:schemeClr val="lt1"/>
              </a:buClr>
              <a:buSzPts val="2000"/>
              <a:buFont typeface="Calibri"/>
              <a:buChar char="●"/>
            </a:pPr>
            <a:r>
              <a:rPr lang="en-US" sz="2000" dirty="0">
                <a:solidFill>
                  <a:schemeClr val="lt1"/>
                </a:solidFill>
                <a:latin typeface="Calibri"/>
                <a:ea typeface="Calibri"/>
                <a:cs typeface="Calibri"/>
                <a:sym typeface="Calibri"/>
              </a:rPr>
              <a:t>Full time job posting is more than part time job posting</a:t>
            </a:r>
            <a:endParaRPr sz="2000" b="0" i="0" u="none" strike="noStrike" cap="none"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Calibri"/>
                <a:ea typeface="Calibri"/>
                <a:cs typeface="Calibri"/>
                <a:sym typeface="Calibri"/>
              </a:rPr>
              <a:t>	</a:t>
            </a:r>
            <a:endParaRPr sz="2000" b="0"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A9573FB-6C19-461D-A264-DF2A38B00D8F}"/>
              </a:ext>
            </a:extLst>
          </p:cNvPr>
          <p:cNvPicPr>
            <a:picLocks noChangeAspect="1"/>
          </p:cNvPicPr>
          <p:nvPr/>
        </p:nvPicPr>
        <p:blipFill>
          <a:blip r:embed="rId3">
            <a:alphaModFix/>
          </a:blip>
          <a:stretch>
            <a:fillRect/>
          </a:stretch>
        </p:blipFill>
        <p:spPr>
          <a:xfrm>
            <a:off x="4399516" y="1289899"/>
            <a:ext cx="7272044" cy="4887381"/>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21363338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467</TotalTime>
  <Words>1106</Words>
  <Application>Microsoft Office PowerPoint</Application>
  <PresentationFormat>Widescreen</PresentationFormat>
  <Paragraphs>140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PowerPoint Presentation</vt:lpstr>
      <vt:lpstr>Abstract</vt:lpstr>
      <vt:lpstr>About the data</vt:lpstr>
      <vt:lpstr>Attributes</vt:lpstr>
      <vt:lpstr>Attributes - Continued</vt:lpstr>
      <vt:lpstr>Descriptive Statistics</vt:lpstr>
      <vt:lpstr>Exploratory Data Analysis (EDA)</vt:lpstr>
      <vt:lpstr>Data Comparison – Posting Type</vt:lpstr>
      <vt:lpstr>Data Comparison – Full Time vs. Part Time</vt:lpstr>
      <vt:lpstr>Data Comparison – Salary Frequency</vt:lpstr>
      <vt:lpstr>Top Agency Count</vt:lpstr>
      <vt:lpstr>Top Civil Service Title</vt:lpstr>
      <vt:lpstr>Top Business Ttitle</vt:lpstr>
      <vt:lpstr>Top Job Categories</vt:lpstr>
      <vt:lpstr>Highest Annual Salary Business Title</vt:lpstr>
      <vt:lpstr>Low Annual Salary Business Title</vt:lpstr>
      <vt:lpstr>High Hourly Salary Business Title</vt:lpstr>
      <vt:lpstr>Low Hourly Salary Business Title</vt:lpstr>
      <vt:lpstr>High Daily Salary Business Title</vt:lpstr>
      <vt:lpstr>Low Daily Salary Business Title</vt:lpstr>
      <vt:lpstr>Yearly Job Posting Trend</vt:lpstr>
      <vt:lpstr>Yearly Trend of # of Positions Opened</vt:lpstr>
      <vt:lpstr>Monthly Job Posting Trend</vt:lpstr>
      <vt:lpstr>Monthly Trend of # of Positions Opened</vt:lpstr>
      <vt:lpstr>Word Cloud</vt:lpstr>
      <vt:lpstr>Word Cloud – Job Description</vt:lpstr>
      <vt:lpstr>Word Cloud – Preferred Skills</vt:lpstr>
      <vt:lpstr>Word Cloud – Minimum Qualification</vt:lpstr>
      <vt:lpstr>Work Address</vt:lpstr>
      <vt:lpstr>Conclusion</vt:lpstr>
      <vt:lpstr>Thank you for your attention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Himadri Tewari</cp:lastModifiedBy>
  <cp:revision>71</cp:revision>
  <dcterms:modified xsi:type="dcterms:W3CDTF">2019-09-12T23:06:24Z</dcterms:modified>
</cp:coreProperties>
</file>